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0" r:id="rId1"/>
    <p:sldMasterId id="2147483782" r:id="rId2"/>
    <p:sldMasterId id="2147483812" r:id="rId3"/>
    <p:sldMasterId id="2147483899" r:id="rId4"/>
  </p:sld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0" r:id="rId23"/>
    <p:sldId id="275" r:id="rId24"/>
    <p:sldId id="276" r:id="rId25"/>
    <p:sldId id="277" r:id="rId26"/>
    <p:sldId id="278" r:id="rId27"/>
    <p:sldId id="281" r:id="rId28"/>
    <p:sldId id="282" r:id="rId29"/>
    <p:sldId id="283" r:id="rId30"/>
    <p:sldId id="295" r:id="rId31"/>
    <p:sldId id="296" r:id="rId32"/>
    <p:sldId id="297" r:id="rId33"/>
    <p:sldId id="298" r:id="rId34"/>
    <p:sldId id="299" r:id="rId35"/>
    <p:sldId id="300" r:id="rId36"/>
    <p:sldId id="301" r:id="rId37"/>
  </p:sldIdLst>
  <p:sldSz cx="12192000" cy="6858000"/>
  <p:notesSz cx="6858000" cy="9144000"/>
  <p:embeddedFontLst>
    <p:embeddedFont>
      <p:font typeface="B Nazanin" panose="00000400000000000000" pitchFamily="2" charset="-78"/>
      <p:regular r:id="rId38"/>
      <p:bold r:id="rId39"/>
    </p:embeddedFont>
    <p:embeddedFont>
      <p:font typeface="B Titr" panose="00000700000000000000" pitchFamily="2" charset="-78"/>
      <p:regular r:id="rId40"/>
      <p:bold r:id="rId41"/>
    </p:embeddedFont>
    <p:embeddedFont>
      <p:font typeface="B Yas" panose="00000400000000000000" pitchFamily="2" charset="-78"/>
      <p:regular r:id="rId4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IranNastaliq" panose="02000503000000020003" pitchFamily="2" charset="0"/>
      <p:regular r:id="rId52"/>
    </p:embeddedFont>
    <p:embeddedFont>
      <p:font typeface="Trebuchet MS" panose="020B0603020202020204" pitchFamily="34" charset="0"/>
      <p:regular r:id="rId53"/>
      <p:bold r:id="rId54"/>
      <p:italic r:id="rId55"/>
      <p:boldItalic r:id="rId56"/>
    </p:embeddedFont>
    <p:embeddedFont>
      <p:font typeface="W_teknik" panose="00000400000000000000" pitchFamily="2" charset="0"/>
      <p:regular r:id="rId57"/>
    </p:embeddedFont>
    <p:embeddedFont>
      <p:font typeface="Wingdings 2" panose="05020102010507070707" pitchFamily="18" charset="2"/>
      <p:regular r:id="rId58"/>
    </p:embeddedFont>
    <p:embeddedFont>
      <p:font typeface="Wingdings 3" panose="05040102010807070707" pitchFamily="18" charset="2"/>
      <p:regular r:id="rId5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A63F315-6FB6-4121-915D-6E5DDDCEF3C4}">
          <p14:sldIdLst>
            <p14:sldId id="256"/>
          </p14:sldIdLst>
        </p14:section>
        <p14:section name="Untitled Section" id="{52C94712-0708-4201-A719-C462379BD3E6}">
          <p14:sldIdLst>
            <p14:sldId id="257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80"/>
            <p14:sldId id="275"/>
            <p14:sldId id="276"/>
            <p14:sldId id="277"/>
            <p14:sldId id="278"/>
            <p14:sldId id="281"/>
            <p14:sldId id="282"/>
            <p14:sldId id="283"/>
          </p14:sldIdLst>
        </p14:section>
        <p14:section name="Untitled Section" id="{3F7EA551-6737-412D-90E5-637A9B251302}">
          <p14:sldIdLst>
            <p14:sldId id="295"/>
            <p14:sldId id="296"/>
            <p14:sldId id="297"/>
            <p14:sldId id="298"/>
            <p14:sldId id="299"/>
            <p14:sldId id="300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1012"/>
    <a:srgbClr val="DEE303"/>
    <a:srgbClr val="F7FC24"/>
    <a:srgbClr val="97A608"/>
    <a:srgbClr val="050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16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07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16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11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65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21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13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00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34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8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4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85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05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00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90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62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27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05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31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70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36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0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45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79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06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89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07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452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99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396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422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69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01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23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50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22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871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528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055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877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756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508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6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716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91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724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49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5131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699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50812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419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722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90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95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78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6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8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068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648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748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EA56F-2067-443A-B747-5D29E712662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3FC7739-7098-43A0-9A06-3EE368B0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6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3B264-AC30-D0EB-068C-A13C1CC99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951" y="2860646"/>
            <a:ext cx="8689976" cy="954248"/>
          </a:xfrm>
        </p:spPr>
        <p:txBody>
          <a:bodyPr>
            <a:normAutofit/>
          </a:bodyPr>
          <a:lstStyle/>
          <a:p>
            <a:r>
              <a:rPr lang="ar-SA" sz="5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ntezareZohoor 1 **" panose="00000700000000000000" pitchFamily="2" charset="-78"/>
              </a:rPr>
              <a:t>نحوة قرائت حالت­های مختلف نگارش آرا </a:t>
            </a:r>
            <a:endParaRPr lang="en-US" sz="19900" dirty="0">
              <a:solidFill>
                <a:srgbClr val="C00000"/>
              </a:solidFill>
              <a:cs typeface="EntezareZohoor 1 **" panose="000007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01097-1448-206A-3F91-B3DD70F66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667" y="3429000"/>
            <a:ext cx="5134544" cy="42024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2533AC-0261-C4CB-E8C8-AD996C1D1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" y="172853"/>
            <a:ext cx="902034" cy="1057742"/>
          </a:xfrm>
          <a:prstGeom prst="rect">
            <a:avLst/>
          </a:prstGeom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C090D21-D8F5-7C05-7A47-B22F9F6A52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109" y="369519"/>
            <a:ext cx="2888064" cy="249112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03803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142" y="3634602"/>
            <a:ext cx="3504234" cy="1896748"/>
          </a:xfr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914400" rtl="1">
              <a:lnSpc>
                <a:spcPct val="120000"/>
              </a:lnSpc>
            </a:pP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در صورتـــی كـــه نـــام نوشـــته شـــده روی بـرگ رأی، دارای خــط خوردگـی باشـــد</a:t>
            </a:r>
            <a:r>
              <a:rPr lang="en-US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142965" y="2379911"/>
            <a:ext cx="3698907" cy="4102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just" rtl="1">
              <a:lnSpc>
                <a:spcPct val="120000"/>
              </a:lnSpc>
            </a:pPr>
            <a:r>
              <a:rPr lang="ar-SA" sz="24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اگر با قطعیت مشـــخص شـــود که ایـــن خط خوردگی از ســـوی رأی دهنـــده بوده و بیانگر انصراف و یا عدم قصد وی باشـــد مانند خط كشـــیدن یا ضربدر زدن روی اســـم نامزد، ایـــن رأی بـــرای آن نامـــزد محاســـبه نخواهد شـــد و اگر خط خوردگـــی بیانگر انصـــراف یا عدم قصـــد رأی دهنده نباشــد، مانند خـــط خوردگی ناشـــی از لـــرزش دســـت و ... آن رأی برای آن نامزد محاســـبه، برگ رأی صحیح اســـت و بـــه نام نامزد منظور می</a:t>
            </a:r>
            <a:r>
              <a:rPr lang="en-US" sz="24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</a:t>
            </a:r>
            <a:r>
              <a:rPr lang="ar-SA" sz="24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شـــود</a:t>
            </a:r>
            <a:r>
              <a:rPr lang="fa-IR" sz="24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.</a:t>
            </a:r>
            <a:endParaRPr lang="ar-SA" sz="2400" b="1" cap="all" dirty="0">
              <a:solidFill>
                <a:srgbClr val="FFFF00"/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79E6E3-B72B-F18C-E811-2514FE7D10E4}"/>
              </a:ext>
            </a:extLst>
          </p:cNvPr>
          <p:cNvSpPr txBox="1"/>
          <p:nvPr/>
        </p:nvSpPr>
        <p:spPr>
          <a:xfrm>
            <a:off x="1702022" y="671338"/>
            <a:ext cx="12247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9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20183A-5B0E-B716-0BB8-933CCECBB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77" y="2795590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F87586-D185-1309-EB25-916B70564219}"/>
              </a:ext>
            </a:extLst>
          </p:cNvPr>
          <p:cNvSpPr txBox="1"/>
          <p:nvPr/>
        </p:nvSpPr>
        <p:spPr>
          <a:xfrm>
            <a:off x="5758903" y="4877663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حسین سپهرزاده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687B136-5086-85F7-5B51-8FFA94653B08}"/>
              </a:ext>
            </a:extLst>
          </p:cNvPr>
          <p:cNvSpPr/>
          <p:nvPr/>
        </p:nvSpPr>
        <p:spPr>
          <a:xfrm>
            <a:off x="5942711" y="4987438"/>
            <a:ext cx="1305377" cy="201938"/>
          </a:xfrm>
          <a:custGeom>
            <a:avLst/>
            <a:gdLst>
              <a:gd name="connsiteX0" fmla="*/ 1104041 w 1305377"/>
              <a:gd name="connsiteY0" fmla="*/ 33595 h 201938"/>
              <a:gd name="connsiteX1" fmla="*/ 63806 w 1305377"/>
              <a:gd name="connsiteY1" fmla="*/ 192986 h 201938"/>
              <a:gd name="connsiteX2" fmla="*/ 1179542 w 1305377"/>
              <a:gd name="connsiteY2" fmla="*/ 167819 h 201938"/>
              <a:gd name="connsiteX3" fmla="*/ 164474 w 1305377"/>
              <a:gd name="connsiteY3" fmla="*/ 50373 h 201938"/>
              <a:gd name="connsiteX4" fmla="*/ 63806 w 1305377"/>
              <a:gd name="connsiteY4" fmla="*/ 151041 h 201938"/>
              <a:gd name="connsiteX5" fmla="*/ 13472 w 1305377"/>
              <a:gd name="connsiteY5" fmla="*/ 39 h 201938"/>
              <a:gd name="connsiteX6" fmla="*/ 315476 w 1305377"/>
              <a:gd name="connsiteY6" fmla="*/ 167819 h 201938"/>
              <a:gd name="connsiteX7" fmla="*/ 340643 w 1305377"/>
              <a:gd name="connsiteY7" fmla="*/ 159430 h 201938"/>
              <a:gd name="connsiteX8" fmla="*/ 1305377 w 1305377"/>
              <a:gd name="connsiteY8" fmla="*/ 75540 h 20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5377" h="201938">
                <a:moveTo>
                  <a:pt x="1104041" y="33595"/>
                </a:moveTo>
                <a:cubicBezTo>
                  <a:pt x="577631" y="102105"/>
                  <a:pt x="51222" y="170615"/>
                  <a:pt x="63806" y="192986"/>
                </a:cubicBezTo>
                <a:cubicBezTo>
                  <a:pt x="76389" y="215357"/>
                  <a:pt x="1162764" y="191588"/>
                  <a:pt x="1179542" y="167819"/>
                </a:cubicBezTo>
                <a:cubicBezTo>
                  <a:pt x="1196320" y="144050"/>
                  <a:pt x="350430" y="53169"/>
                  <a:pt x="164474" y="50373"/>
                </a:cubicBezTo>
                <a:cubicBezTo>
                  <a:pt x="-21482" y="47577"/>
                  <a:pt x="88973" y="159430"/>
                  <a:pt x="63806" y="151041"/>
                </a:cubicBezTo>
                <a:cubicBezTo>
                  <a:pt x="38639" y="142652"/>
                  <a:pt x="-28473" y="-2757"/>
                  <a:pt x="13472" y="39"/>
                </a:cubicBezTo>
                <a:cubicBezTo>
                  <a:pt x="55417" y="2835"/>
                  <a:pt x="260948" y="141254"/>
                  <a:pt x="315476" y="167819"/>
                </a:cubicBezTo>
                <a:cubicBezTo>
                  <a:pt x="370004" y="194384"/>
                  <a:pt x="340643" y="159430"/>
                  <a:pt x="340643" y="159430"/>
                </a:cubicBezTo>
                <a:lnTo>
                  <a:pt x="1305377" y="7554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515326-78FE-9DDC-2197-DC00B8A5D0C8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rgbClr val="FF000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rgbClr val="FF000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103B5F-DDED-4782-618D-17F8B00DD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523" y="0"/>
            <a:ext cx="5717473" cy="46795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BA54CC-85D3-1D73-043C-A2A83B612D11}"/>
              </a:ext>
            </a:extLst>
          </p:cNvPr>
          <p:cNvSpPr txBox="1"/>
          <p:nvPr/>
        </p:nvSpPr>
        <p:spPr>
          <a:xfrm>
            <a:off x="9246076" y="2232472"/>
            <a:ext cx="333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951C5-53D6-025A-7EF8-27E2683886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2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853" y="2063496"/>
            <a:ext cx="3525716" cy="2731008"/>
          </a:xfrm>
        </p:spPr>
        <p:txBody>
          <a:bodyPr/>
          <a:lstStyle/>
          <a:p>
            <a:pPr algn="just" rtl="1"/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اگـــر در برگ رأی نوشـــته شـــده باشـــد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«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مرگ </a:t>
            </a:r>
            <a:b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</a:b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بـــر....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یا 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فلانی فاســـد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endParaRPr lang="ar-SA" sz="2400" cap="all" dirty="0">
              <a:solidFill>
                <a:srgbClr val="FFFF00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220287" y="2682781"/>
            <a:ext cx="3813934" cy="3061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just" rtl="1">
              <a:lnSpc>
                <a:spcPct val="170000"/>
              </a:lnSpc>
            </a:pPr>
            <a:r>
              <a:rPr lang="ar-SA" sz="20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عباراتـــی كـــه حاكی از تنفر و یا ناســـزا به نامزدی می باشـــد ماننـــد </a:t>
            </a:r>
            <a:r>
              <a:rPr lang="fa-IR" sz="20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«</a:t>
            </a:r>
            <a:r>
              <a:rPr lang="ar-SA" sz="20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مرگ بر فلانـــی</a:t>
            </a:r>
            <a:r>
              <a:rPr lang="fa-IR" sz="20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»</a:t>
            </a:r>
            <a:r>
              <a:rPr lang="ar-SA" sz="20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یا </a:t>
            </a:r>
            <a:r>
              <a:rPr lang="fa-IR" sz="20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«</a:t>
            </a:r>
            <a:r>
              <a:rPr lang="ar-SA" sz="20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فلانی فاســـد</a:t>
            </a:r>
            <a:r>
              <a:rPr lang="fa-IR" sz="20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»</a:t>
            </a:r>
            <a:r>
              <a:rPr lang="ar-SA" sz="20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و ... که به طـــور عرفی نشـــان</a:t>
            </a:r>
            <a:r>
              <a:rPr lang="fa-IR" sz="20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</a:t>
            </a:r>
            <a:r>
              <a:rPr lang="ar-SA" sz="20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دهنده عدم قصـــد رأی دادن به آن نامزد باشـــد، در حكم رأی باطله مأخـــوذه خواهد بود.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E03F52-9761-C6DA-0DA2-7EB47569645D}"/>
              </a:ext>
            </a:extLst>
          </p:cNvPr>
          <p:cNvSpPr txBox="1"/>
          <p:nvPr/>
        </p:nvSpPr>
        <p:spPr>
          <a:xfrm>
            <a:off x="1560351" y="777969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10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A52E0-C7A5-38C0-F6E6-74D0D00BC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77" y="2882217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4710EC-BBE0-8CCE-DD4E-9370C1876679}"/>
              </a:ext>
            </a:extLst>
          </p:cNvPr>
          <p:cNvSpPr txBox="1"/>
          <p:nvPr/>
        </p:nvSpPr>
        <p:spPr>
          <a:xfrm>
            <a:off x="6015277" y="4981382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مرگ بر شریفی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A22893-9C9F-A79C-4AFB-48824BE76675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rgbClr val="FF000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rgbClr val="FF000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64A735-AAD2-5CBC-FCA6-BB64C4368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71246"/>
            <a:ext cx="5717473" cy="46795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609840-7197-750E-B4F5-98684F0E2618}"/>
              </a:ext>
            </a:extLst>
          </p:cNvPr>
          <p:cNvSpPr txBox="1"/>
          <p:nvPr/>
        </p:nvSpPr>
        <p:spPr>
          <a:xfrm>
            <a:off x="9246076" y="2172652"/>
            <a:ext cx="333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58358-BCD0-E4CE-4708-0466911A1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00241F-3064-EE52-2CD3-1A572D9579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945" y="2219297"/>
            <a:ext cx="1547467" cy="92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874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167" y="3113225"/>
            <a:ext cx="3205993" cy="1896748"/>
          </a:xfrm>
        </p:spPr>
        <p:txBody>
          <a:bodyPr/>
          <a:lstStyle/>
          <a:p>
            <a:pPr algn="just" rtl="1"/>
            <a:r>
              <a:rPr lang="ar-SA" sz="22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اگر در برگ رأی نوشـــته شـــده باشد </a:t>
            </a:r>
            <a:r>
              <a:rPr lang="fa-IR" sz="22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2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ســـلام بر ...</a:t>
            </a:r>
            <a:r>
              <a:rPr lang="fa-IR" sz="22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2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یا </a:t>
            </a:r>
            <a:r>
              <a:rPr lang="fa-IR" sz="22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2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درود بر .... </a:t>
            </a:r>
            <a:r>
              <a:rPr lang="fa-IR" sz="22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endParaRPr lang="en-US" sz="2200" cap="all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162469" y="3319147"/>
            <a:ext cx="3682564" cy="252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just" rtl="1">
              <a:lnSpc>
                <a:spcPct val="110000"/>
              </a:lnSpc>
            </a:pPr>
            <a:r>
              <a:rPr lang="ar-SA" sz="2200" b="1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در صورتـــی كه عبارات و اشـــكال منـــدرج در برگ رأی، حاكی از تأیید باشـــد مانند </a:t>
            </a:r>
            <a:r>
              <a:rPr lang="fa-IR" sz="2200" b="1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«</a:t>
            </a:r>
            <a:r>
              <a:rPr lang="ar-SA" sz="2200" b="1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ســـلام بر ...</a:t>
            </a:r>
            <a:r>
              <a:rPr lang="fa-IR" sz="2200" b="1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»</a:t>
            </a:r>
            <a:r>
              <a:rPr lang="ar-SA" sz="2200" b="1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یـــا </a:t>
            </a:r>
            <a:r>
              <a:rPr lang="fa-IR" sz="2200" b="1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«</a:t>
            </a:r>
            <a:r>
              <a:rPr lang="ar-SA" sz="2200" b="1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درود بـــر ...</a:t>
            </a:r>
            <a:r>
              <a:rPr lang="fa-IR" sz="2200" b="1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»</a:t>
            </a:r>
            <a:r>
              <a:rPr lang="ar-SA" sz="2200" b="1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که  به منزلـــه قصـــد رأی دادن رأی دهنده به آن نامزد می باشـــد؛ این رأی بایـــد برای آن نامزد محاســـبه گردد.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B1E3D2-6606-CF57-33F4-03345638DB32}"/>
              </a:ext>
            </a:extLst>
          </p:cNvPr>
          <p:cNvSpPr txBox="1"/>
          <p:nvPr/>
        </p:nvSpPr>
        <p:spPr>
          <a:xfrm>
            <a:off x="1500372" y="688045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11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FB1B4-ECED-D8D8-518E-57A625B4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77" y="3113225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5B6CEE-C0A0-D655-8361-129D7039BD23}"/>
              </a:ext>
            </a:extLst>
          </p:cNvPr>
          <p:cNvSpPr txBox="1"/>
          <p:nvPr/>
        </p:nvSpPr>
        <p:spPr>
          <a:xfrm>
            <a:off x="5851182" y="5116360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سلام بر سپهرزاده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F8D2D6-01FC-DD96-6269-F8174B7D1CE3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chemeClr val="accent6">
                    <a:lumMod val="75000"/>
                  </a:schemeClr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783F57-4BAD-9BD5-D779-D55F6B71E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B83623-9058-C838-4CCB-B634D4108C14}"/>
              </a:ext>
            </a:extLst>
          </p:cNvPr>
          <p:cNvSpPr txBox="1"/>
          <p:nvPr/>
        </p:nvSpPr>
        <p:spPr>
          <a:xfrm>
            <a:off x="9246076" y="2232472"/>
            <a:ext cx="333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19B34-9820-E72E-BD06-4AFE9FC72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9D4CB8-8441-7C61-F729-7400B4030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39" y="2232472"/>
            <a:ext cx="1562095" cy="10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0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897" y="4230692"/>
            <a:ext cx="3885495" cy="1896748"/>
          </a:xfrm>
        </p:spPr>
        <p:txBody>
          <a:bodyPr/>
          <a:lstStyle/>
          <a:p>
            <a:pPr algn="just" rtl="1"/>
            <a:r>
              <a:rPr lang="ar-SA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درصورتی‌كـــه در بـــرگ رأی علاوه بر اســـم یك نامزد، نوشـــته</a:t>
            </a:r>
            <a:r>
              <a:rPr lang="en-US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های اضافی)</a:t>
            </a:r>
            <a:r>
              <a:rPr lang="fa-IR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مانند: بســـمه</a:t>
            </a:r>
            <a:r>
              <a:rPr lang="fa-IR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تعالی، نام حزب، شـــعار انتخاباتی، اســـم نامزد تأیید نشـــده، اثر انگشـــت یا امضاء یا اســـم فرد رأی</a:t>
            </a:r>
            <a:r>
              <a:rPr lang="fa-IR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دهنده و مواردی شبیه این) وجود داشته باشد...</a:t>
            </a:r>
            <a:endParaRPr lang="en-US" sz="2200" cap="all" dirty="0">
              <a:solidFill>
                <a:schemeClr val="accent6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99393" y="3801975"/>
            <a:ext cx="3242553" cy="1896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just" rtl="1"/>
            <a:r>
              <a:rPr lang="ar-SA" sz="28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صحیح می</a:t>
            </a:r>
            <a:r>
              <a:rPr lang="fa-IR" sz="28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</a:t>
            </a:r>
            <a:r>
              <a:rPr lang="ar-SA" sz="28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باشد و به نام نامزد خوانده می</a:t>
            </a:r>
            <a:r>
              <a:rPr lang="fa-IR" sz="28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</a:t>
            </a:r>
            <a:r>
              <a:rPr lang="ar-SA" sz="28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شود.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87E484-8799-977A-F37A-2BE3FB87E4CC}"/>
              </a:ext>
            </a:extLst>
          </p:cNvPr>
          <p:cNvSpPr txBox="1"/>
          <p:nvPr/>
        </p:nvSpPr>
        <p:spPr>
          <a:xfrm>
            <a:off x="1577129" y="710857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12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249D7E-B42A-E8F3-1EB5-E6721C5FE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577" y="3521996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DD013B-0CDA-E77A-878D-079A6FC17691}"/>
              </a:ext>
            </a:extLst>
          </p:cNvPr>
          <p:cNvSpPr txBox="1"/>
          <p:nvPr/>
        </p:nvSpPr>
        <p:spPr>
          <a:xfrm>
            <a:off x="5030031" y="5560768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حسین سپهرزاده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AF05A6-9F55-FA2F-3786-598627320379}"/>
              </a:ext>
            </a:extLst>
          </p:cNvPr>
          <p:cNvSpPr txBox="1"/>
          <p:nvPr/>
        </p:nvSpPr>
        <p:spPr>
          <a:xfrm rot="223079">
            <a:off x="6505337" y="5560768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ایران وطنم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1B500D-810E-6239-7C0F-2D30DD025FD3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rgbClr val="FF000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rgbClr val="FF000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AD45B7-D47E-B855-0B21-F1D3B1AFE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AA415B-4F22-BAFB-7F35-C15BF6C7E9DD}"/>
              </a:ext>
            </a:extLst>
          </p:cNvPr>
          <p:cNvSpPr txBox="1"/>
          <p:nvPr/>
        </p:nvSpPr>
        <p:spPr>
          <a:xfrm>
            <a:off x="9892601" y="2202286"/>
            <a:ext cx="2101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27A33-460A-59A4-F5CD-A2AE3606C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DDA5A5-BA87-B1B6-DF1E-4F884BB984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141" y="2737304"/>
            <a:ext cx="1396396" cy="97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147" y="3026596"/>
            <a:ext cx="3205993" cy="1896748"/>
          </a:xfrm>
        </p:spPr>
        <p:txBody>
          <a:bodyPr/>
          <a:lstStyle/>
          <a:p>
            <a:pPr algn="just" defTabSz="914400" rtl="1">
              <a:lnSpc>
                <a:spcPct val="90000"/>
              </a:lnSpc>
            </a:pPr>
            <a:r>
              <a:rPr lang="ar-SA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در صورتی‌كه نام نامزد با رنگ غیرمتعارف مانند </a:t>
            </a:r>
            <a:r>
              <a:rPr lang="fa-IR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«سبز»</a:t>
            </a:r>
            <a:r>
              <a:rPr lang="ar-SA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نوشـــته شـــده باشد</a:t>
            </a:r>
            <a:r>
              <a:rPr lang="fa-IR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200" cap="all" dirty="0">
              <a:solidFill>
                <a:schemeClr val="accent6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273468" y="3207045"/>
            <a:ext cx="3664584" cy="2296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just" rtl="1"/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در صورتی که عرفاً قابل خواندن باشـــد و بتوان اراده و قصـــد او را در رأی دادن به نامزد احراز كرد، صحیح محســـوب می</a:t>
            </a:r>
            <a:r>
              <a:rPr lang="fa-IR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</a:t>
            </a:r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شود.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83009-1D6A-FAA1-F44C-CD0DE0325CC7}"/>
              </a:ext>
            </a:extLst>
          </p:cNvPr>
          <p:cNvSpPr txBox="1"/>
          <p:nvPr/>
        </p:nvSpPr>
        <p:spPr>
          <a:xfrm>
            <a:off x="1577129" y="710857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13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08835-249C-756F-AA44-BA03D6D87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77" y="3026596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31D7F5-743F-BB14-3737-FE2621CF1605}"/>
              </a:ext>
            </a:extLst>
          </p:cNvPr>
          <p:cNvSpPr txBox="1"/>
          <p:nvPr/>
        </p:nvSpPr>
        <p:spPr>
          <a:xfrm>
            <a:off x="6096000" y="5103793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rgbClr val="00B050"/>
                </a:solidFill>
                <a:cs typeface="Dast Nevis" panose="03000400000000000000" pitchFamily="66" charset="-78"/>
              </a:rPr>
              <a:t>محمد سعیدی</a:t>
            </a:r>
            <a:endParaRPr lang="en-US" sz="2000" dirty="0">
              <a:solidFill>
                <a:srgbClr val="00B050"/>
              </a:solidFill>
              <a:cs typeface="Dast Nevis" panose="03000400000000000000" pitchFamily="66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AAAC77-0330-23ED-DF1E-9EA507541C33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rgbClr val="FF000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rgbClr val="FF000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942035-2966-7F53-6BBE-2648ED9E9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D835EA-D24F-EA88-FA61-7414B719FDA0}"/>
              </a:ext>
            </a:extLst>
          </p:cNvPr>
          <p:cNvSpPr txBox="1"/>
          <p:nvPr/>
        </p:nvSpPr>
        <p:spPr>
          <a:xfrm>
            <a:off x="9246076" y="2232472"/>
            <a:ext cx="333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E9026E-3127-89FD-695F-6F0B29739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C2AEF-E1CA-2CCC-519F-13BBA9419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52" y="2232472"/>
            <a:ext cx="1405717" cy="97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433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4451" y="2923189"/>
            <a:ext cx="3205993" cy="1896748"/>
          </a:xfrm>
        </p:spPr>
        <p:txBody>
          <a:bodyPr/>
          <a:lstStyle/>
          <a:p>
            <a:pPr algn="just" defTabSz="914400" rtl="1">
              <a:lnSpc>
                <a:spcPct val="90000"/>
              </a:lnSpc>
            </a:pPr>
            <a:r>
              <a:rPr lang="ar-SA" sz="22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اگر در برگ رأی تنها نوشـــته شـــده باشـــد </a:t>
            </a:r>
            <a:r>
              <a:rPr lang="fa-IR" sz="22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2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مهندس</a:t>
            </a:r>
            <a:r>
              <a:rPr lang="fa-IR" sz="22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2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، </a:t>
            </a:r>
            <a:r>
              <a:rPr lang="fa-IR" sz="22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2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دکتر</a:t>
            </a:r>
            <a:r>
              <a:rPr lang="fa-IR" sz="22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2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یا </a:t>
            </a:r>
            <a:r>
              <a:rPr lang="fa-IR" sz="22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2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سردار</a:t>
            </a:r>
            <a:r>
              <a:rPr lang="fa-IR" sz="22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endParaRPr lang="en-US" sz="2200" cap="all" dirty="0">
              <a:solidFill>
                <a:schemeClr val="accent1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170940" y="2439267"/>
            <a:ext cx="4240830" cy="4245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just" rtl="1">
              <a:lnSpc>
                <a:spcPct val="110000"/>
              </a:lnSpc>
            </a:pPr>
            <a:r>
              <a:rPr lang="ar-SA" sz="20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در صورتـــی كه در قســـمت "شـــهرت" آگهی فهرســـت اســـامی نامزدها، بـــرای یکـــی از آنها لقب "مهندس"، "دکتر"، "ســـردار" و ... به عنوان شـــهرت مشخص شده باشـــد، آرای نوشته شده با این لقب برای او منظور خواهد شـــد، در غیر اینصورت برای هیچ یک از نامزدها خوانده نمی شـــود و باطل (مأخوذه) محســـوب می گردد. (بند 5 فرم صورتجلسه) در این دوره از انتخابات، برای هیچ یک از نامزدها، "شهرت" منظور نگردیده است.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8326AF-98D6-6BCD-FD14-BA966DE7745A}"/>
              </a:ext>
            </a:extLst>
          </p:cNvPr>
          <p:cNvSpPr txBox="1"/>
          <p:nvPr/>
        </p:nvSpPr>
        <p:spPr>
          <a:xfrm>
            <a:off x="1493239" y="618578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14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241591-22AD-9697-2A23-2749A207C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87" y="2923189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8EEEA7-70C6-813F-24E6-21386D25C7EE}"/>
              </a:ext>
            </a:extLst>
          </p:cNvPr>
          <p:cNvSpPr txBox="1"/>
          <p:nvPr/>
        </p:nvSpPr>
        <p:spPr>
          <a:xfrm>
            <a:off x="6018962" y="5022040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0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مهندس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2CFD64-4559-3BE9-E5EF-ED6979A0ECC8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rgbClr val="FF000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rgbClr val="FF000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749F2F-B8C5-450F-15CC-14DD1B04F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AFAD2B-EFD9-BEA3-FBDA-7BA407F370F5}"/>
              </a:ext>
            </a:extLst>
          </p:cNvPr>
          <p:cNvSpPr txBox="1"/>
          <p:nvPr/>
        </p:nvSpPr>
        <p:spPr>
          <a:xfrm>
            <a:off x="9246076" y="2232472"/>
            <a:ext cx="333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6933B-BFAC-0137-3776-4D6DDE12C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013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207" y="3161617"/>
            <a:ext cx="3920534" cy="2949527"/>
          </a:xfrm>
        </p:spPr>
        <p:txBody>
          <a:bodyPr>
            <a:normAutofit fontScale="90000"/>
          </a:bodyPr>
          <a:lstStyle/>
          <a:p>
            <a:pPr algn="just" defTabSz="914400" rtl="1">
              <a:lnSpc>
                <a:spcPct val="90000"/>
              </a:lnSpc>
            </a:pP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اگـــر در بـــرگ رأی، بـــه نامزد القاب یا عناوینی اضافه شـــود كـــه نامزد چنین عنوان و لقبی نداشـــته باشـــد اما اســـم و فامیل او كامل باشـــد، مثلاً نوشته شده باشد 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دكتر...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یا 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مهندس...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یـــا 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آیت الله العظمی...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... در حالی</a:t>
            </a:r>
            <a:r>
              <a:rPr lang="en-US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که وی اصلاً 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دکتـــر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، 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مهندس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یا 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آیت الله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نیســـت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400" cap="all" dirty="0">
              <a:solidFill>
                <a:srgbClr val="FFFF00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400259" y="3430211"/>
            <a:ext cx="2694874" cy="1896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just" rtl="1"/>
            <a:r>
              <a:rPr lang="ar-SA" sz="24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اشكالی ندارد و رأی برای نامزد منظور می شود.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48706B-80ED-9BFC-31A8-4FC1944B8FC0}"/>
              </a:ext>
            </a:extLst>
          </p:cNvPr>
          <p:cNvSpPr txBox="1"/>
          <p:nvPr/>
        </p:nvSpPr>
        <p:spPr>
          <a:xfrm>
            <a:off x="1526795" y="635356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15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B2C38B-1E23-838D-08B7-3207598D8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08" y="3302513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3D1659-BE14-EF9C-FA8E-CB5E50488F90}"/>
              </a:ext>
            </a:extLst>
          </p:cNvPr>
          <p:cNvSpPr txBox="1"/>
          <p:nvPr/>
        </p:nvSpPr>
        <p:spPr>
          <a:xfrm>
            <a:off x="4861281" y="5326959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دکتر حسین سپهرزاده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6A524-93CF-FABA-2A07-DE76CB111269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rgbClr val="FF000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rgbClr val="FF000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03CA82-8E49-3D82-0A34-9BD472605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578" y="-500521"/>
            <a:ext cx="5717473" cy="46795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264A3B-64EF-3866-2F1A-767964D89B2C}"/>
              </a:ext>
            </a:extLst>
          </p:cNvPr>
          <p:cNvSpPr txBox="1"/>
          <p:nvPr/>
        </p:nvSpPr>
        <p:spPr>
          <a:xfrm>
            <a:off x="9331534" y="1733567"/>
            <a:ext cx="333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42A7C-1F66-676A-9C08-3B074F393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796390-13E0-DEE0-7C8F-92550F2417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669" y="2438793"/>
            <a:ext cx="1423422" cy="9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54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167" y="3719731"/>
            <a:ext cx="3565371" cy="1896748"/>
          </a:xfrm>
        </p:spPr>
        <p:txBody>
          <a:bodyPr/>
          <a:lstStyle/>
          <a:p>
            <a:pPr algn="just" rtl="1"/>
            <a:r>
              <a:rPr lang="ar-SA" sz="24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درون برگ رأی هیچ اســـمی نوشـــته نشـــده اســـت، یا در کادر مشـــخص شـــده خط تیره یـــا ضربدر کشـــیده</a:t>
            </a:r>
            <a:r>
              <a:rPr lang="fa-IR" sz="24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24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اند</a:t>
            </a:r>
            <a:r>
              <a:rPr lang="fa-IR" sz="24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400" cap="all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273467" y="3167091"/>
            <a:ext cx="3629882" cy="271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just" defTabSz="457200" rtl="1">
              <a:lnSpc>
                <a:spcPct val="150000"/>
              </a:lnSpc>
            </a:pPr>
            <a:r>
              <a:rPr lang="ar-SA" sz="2400" b="1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طبـــق بنـــد 3 مـــاده 25؛ ایـــن آرا، آرای ســـفید بـــوده، باطـــل ولی جـــزء آرای مأخـــوذه (باطله مأخوذه) محاســـبه و در بند 7 صورتجلسه لحاظ</a:t>
            </a:r>
            <a:r>
              <a:rPr lang="en-US" sz="2400" b="1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</a:t>
            </a:r>
            <a:r>
              <a:rPr lang="ar-SA" sz="2400" b="1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می شود.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D6F82D-1A60-2D66-D5F3-DECD13025783}"/>
              </a:ext>
            </a:extLst>
          </p:cNvPr>
          <p:cNvSpPr txBox="1"/>
          <p:nvPr/>
        </p:nvSpPr>
        <p:spPr>
          <a:xfrm>
            <a:off x="1476461" y="634414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16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DAFE3A-988A-86FA-E6E9-207C70C15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77" y="3113223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B8D7A-C928-2523-6561-B609F7D1731E}"/>
              </a:ext>
            </a:extLst>
          </p:cNvPr>
          <p:cNvSpPr txBox="1"/>
          <p:nvPr/>
        </p:nvSpPr>
        <p:spPr>
          <a:xfrm>
            <a:off x="5758903" y="5195296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----------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FEB1D8-5774-0A4A-089B-75A6F412483E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chemeClr val="accent6">
                    <a:lumMod val="75000"/>
                  </a:schemeClr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C1EA69-4E4D-719F-CFC6-8884F55B5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3A2807-160A-7169-24B2-18ADCAF783D8}"/>
              </a:ext>
            </a:extLst>
          </p:cNvPr>
          <p:cNvSpPr txBox="1"/>
          <p:nvPr/>
        </p:nvSpPr>
        <p:spPr>
          <a:xfrm>
            <a:off x="9246076" y="2232472"/>
            <a:ext cx="33328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EBCDA7-4AFD-E537-625A-EA410F14B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17538E-0822-AD01-A0BB-A7B5E9CFB3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10" y="2502033"/>
            <a:ext cx="1547467" cy="92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31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16" y="4053362"/>
            <a:ext cx="3332859" cy="1896748"/>
          </a:xfrm>
        </p:spPr>
        <p:txBody>
          <a:bodyPr/>
          <a:lstStyle/>
          <a:p>
            <a:pPr algn="just" rtl="1"/>
            <a:r>
              <a:rPr lang="ar-SA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در بـــرگ رأی، نـــام فـــردی نوشـــته شـــده كـــه </a:t>
            </a:r>
            <a:r>
              <a:rPr lang="fa-IR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احراز صلاحیت نشده</a:t>
            </a:r>
            <a:r>
              <a:rPr lang="fa-IR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یا </a:t>
            </a:r>
            <a:r>
              <a:rPr lang="fa-IR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انصـــراف داده</a:t>
            </a:r>
            <a:r>
              <a:rPr lang="fa-IR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و یـــا اســـم وی در آگهـــی انتخابـــات موجود نیســـت</a:t>
            </a:r>
            <a:endParaRPr lang="en-US" sz="2400" cap="all" dirty="0">
              <a:solidFill>
                <a:schemeClr val="accent6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300877" y="3709800"/>
            <a:ext cx="3512191" cy="1896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just" rtl="1"/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رأی باطل و برای هیچ نامزدی محاســـبه نخواهد شـــد. چنین برگ هایی در زمره آرای </a:t>
            </a:r>
            <a:r>
              <a:rPr lang="fa-IR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«</a:t>
            </a:r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غیرقابل خواندن</a:t>
            </a:r>
            <a:r>
              <a:rPr lang="fa-IR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»</a:t>
            </a:r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(بند5) صورتجلسه لحاظ و محاسبه</a:t>
            </a:r>
            <a:br>
              <a:rPr lang="en-US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</a:br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می شـــوند.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F4E74F-8EF7-1179-E239-5A661AE8CC67}"/>
              </a:ext>
            </a:extLst>
          </p:cNvPr>
          <p:cNvSpPr txBox="1"/>
          <p:nvPr/>
        </p:nvSpPr>
        <p:spPr>
          <a:xfrm>
            <a:off x="1551962" y="702468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17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32AEF5-31EE-13A7-39E6-7891E543B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77" y="3219102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03EB50-1AEB-C73C-1B80-C2D8508F3EFB}"/>
              </a:ext>
            </a:extLst>
          </p:cNvPr>
          <p:cNvSpPr txBox="1"/>
          <p:nvPr/>
        </p:nvSpPr>
        <p:spPr>
          <a:xfrm>
            <a:off x="6057143" y="5300417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احمد فراهانی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2D4FBD-30B3-DDB1-F22B-DEDCB12869B9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rgbClr val="FF000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rgbClr val="FF000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36203C-2DF6-32BE-68A4-8A5C0651C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B04F46-7180-BCBA-1175-B26A6306D170}"/>
              </a:ext>
            </a:extLst>
          </p:cNvPr>
          <p:cNvSpPr txBox="1"/>
          <p:nvPr/>
        </p:nvSpPr>
        <p:spPr>
          <a:xfrm>
            <a:off x="9246076" y="2232472"/>
            <a:ext cx="333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29DA92-112A-D6C0-08F4-DF91A8F5E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C79CAB-9511-5DB3-18AA-8FE0155988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33" y="2564516"/>
            <a:ext cx="1547467" cy="92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9437" y="3706018"/>
            <a:ext cx="3445789" cy="1896748"/>
          </a:xfrm>
        </p:spPr>
        <p:txBody>
          <a:bodyPr/>
          <a:lstStyle/>
          <a:p>
            <a:pPr algn="just" rtl="1"/>
            <a:r>
              <a:rPr lang="ar-SA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نام نامزد در کادر مشخص شده روی برگ رأی نوشته نشده (در روی برگ، اما غیر از محل مشـــخص شده نوشته شده است)</a:t>
            </a:r>
            <a:endParaRPr lang="en-US" sz="2400" cap="all" dirty="0">
              <a:solidFill>
                <a:schemeClr val="accent6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361810" y="3429000"/>
            <a:ext cx="3468561" cy="2022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just" rtl="1"/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به شرطی رأی صحیح است كه نوشته و نام دیگری در برگ رأی وجود نداشته باشد.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9F6E7-8822-71E0-BC75-1F7269891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872" y="3074855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B9F74B-1D9C-10D7-45A2-D622D96370EC}"/>
              </a:ext>
            </a:extLst>
          </p:cNvPr>
          <p:cNvSpPr txBox="1"/>
          <p:nvPr/>
        </p:nvSpPr>
        <p:spPr>
          <a:xfrm rot="20924103">
            <a:off x="6800483" y="4062304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محمد سعیدی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5F0A1-525C-F66E-BD0F-C615AECF3ABA}"/>
              </a:ext>
            </a:extLst>
          </p:cNvPr>
          <p:cNvSpPr txBox="1"/>
          <p:nvPr/>
        </p:nvSpPr>
        <p:spPr>
          <a:xfrm>
            <a:off x="1500686" y="634100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18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7124DC-5D10-1D32-59AF-A53CDD440868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rgbClr val="FF000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rgbClr val="FF000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D03ABA-6DB3-B6AD-D6A5-581CECD3A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8D3933-72CA-B896-E739-9F2C1B4F386B}"/>
              </a:ext>
            </a:extLst>
          </p:cNvPr>
          <p:cNvSpPr txBox="1"/>
          <p:nvPr/>
        </p:nvSpPr>
        <p:spPr>
          <a:xfrm>
            <a:off x="9246076" y="2232472"/>
            <a:ext cx="333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D33B5-A375-CBDB-964A-CB2A40FBA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8EFB0A-21A6-4AEA-63E7-6BDE537CEE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552" y="2216122"/>
            <a:ext cx="1438179" cy="10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4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864" y="3994267"/>
            <a:ext cx="4160811" cy="1600618"/>
          </a:xfr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just" rtl="1"/>
            <a:r>
              <a:rPr lang="ar-SA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اگـــر در بـــرگ رأی اســـم بیـــش از یک نامزد نوشـــته شـــده باشـــد (نام یک نامـــزد در کادر مشـــخص شـــده و نام نامـــزد دیگـــر در روی برگ رأی امـــا خارج از کادر مشـــخص شـــده، یا در پشـــت برگ رأی نوشته شده باشد.</a:t>
            </a:r>
            <a:r>
              <a:rPr lang="fa-I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)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210689" y="3521848"/>
            <a:ext cx="2750624" cy="229251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just" rtl="1">
              <a:spcBef>
                <a:spcPct val="0"/>
              </a:spcBef>
              <a:buNone/>
              <a:defRPr sz="2400" b="1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ar-SA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برگ رأی باطل ولی جزء آرای مأخوذه محســـوب خواهد شد. این آرا در بند 5 فرم صورتجلسه لحاظ می گردد.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F8F2C-835E-EF94-29F8-48B0FA4325D1}"/>
              </a:ext>
            </a:extLst>
          </p:cNvPr>
          <p:cNvSpPr txBox="1"/>
          <p:nvPr/>
        </p:nvSpPr>
        <p:spPr>
          <a:xfrm>
            <a:off x="1736520" y="761191"/>
            <a:ext cx="12247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1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717959-2580-D89E-2D79-87CBA6DC9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24" y="3456287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492289-E7F2-5496-39A0-B97ADFF7E60D}"/>
              </a:ext>
            </a:extLst>
          </p:cNvPr>
          <p:cNvSpPr txBox="1"/>
          <p:nvPr/>
        </p:nvSpPr>
        <p:spPr>
          <a:xfrm>
            <a:off x="5037513" y="5534586"/>
            <a:ext cx="200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عباس شریفی</a:t>
            </a:r>
            <a:endParaRPr lang="en-US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863FF4-8438-CB51-A7A5-9A002BEE0F5F}"/>
              </a:ext>
            </a:extLst>
          </p:cNvPr>
          <p:cNvSpPr txBox="1"/>
          <p:nvPr/>
        </p:nvSpPr>
        <p:spPr>
          <a:xfrm rot="279769">
            <a:off x="6051692" y="4637125"/>
            <a:ext cx="200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محمد سعیدی</a:t>
            </a:r>
            <a:endParaRPr lang="en-US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E9167A-9164-D341-8628-5493DAF18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66BB9C5-F0E5-F701-1EDE-64AA0D76E534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 </a:t>
            </a:r>
            <a:r>
              <a:rPr lang="fa-IR" sz="4800" dirty="0">
                <a:solidFill>
                  <a:schemeClr val="accent6">
                    <a:lumMod val="75000"/>
                  </a:schemeClr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5C5D816-3129-03EA-CECF-03FB9B293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DEDD33F-C4C1-FE00-9AF7-F3E9734060D5}"/>
              </a:ext>
            </a:extLst>
          </p:cNvPr>
          <p:cNvSpPr txBox="1"/>
          <p:nvPr/>
        </p:nvSpPr>
        <p:spPr>
          <a:xfrm>
            <a:off x="9246076" y="2232472"/>
            <a:ext cx="33328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 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C22A0-5A3D-AD5E-B8AA-978642B2F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33" y="2782833"/>
            <a:ext cx="1547467" cy="92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84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141" y="3643467"/>
            <a:ext cx="3628065" cy="1896748"/>
          </a:xfrm>
        </p:spPr>
        <p:txBody>
          <a:bodyPr/>
          <a:lstStyle/>
          <a:p>
            <a:pPr algn="just" rtl="1"/>
            <a:r>
              <a:rPr lang="ar-SA" sz="24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نام نامزد با غلط املایی نوشـــته شـــده اســـت. مثلاً به جای </a:t>
            </a:r>
            <a:r>
              <a:rPr lang="fa-IR" sz="24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ح</a:t>
            </a:r>
            <a:r>
              <a:rPr lang="fa-IR" sz="24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از </a:t>
            </a:r>
            <a:r>
              <a:rPr lang="fa-IR" sz="24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هـ</a:t>
            </a:r>
            <a:r>
              <a:rPr lang="fa-IR" sz="24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اســـتفاده شـــده اســـت.</a:t>
            </a:r>
            <a:endParaRPr lang="en-US" sz="2400" cap="all" dirty="0">
              <a:solidFill>
                <a:schemeClr val="accent1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273467" y="3709800"/>
            <a:ext cx="3685491" cy="1896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just" rtl="1"/>
            <a:r>
              <a:rPr lang="ar-SA" sz="28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به شرط خوانا بودن، اشكالی ندارد و رأی برای نامزد، منظور می</a:t>
            </a:r>
            <a:r>
              <a:rPr lang="fa-IR" sz="28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</a:t>
            </a:r>
            <a:r>
              <a:rPr lang="ar-SA" sz="28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شود.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15311-0D4E-5B8E-DF9F-F034C695C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77" y="2949594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C16EB3-A7E9-1146-C62A-BA2E51D32807}"/>
              </a:ext>
            </a:extLst>
          </p:cNvPr>
          <p:cNvSpPr txBox="1"/>
          <p:nvPr/>
        </p:nvSpPr>
        <p:spPr>
          <a:xfrm>
            <a:off x="5758903" y="5031667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هسین سپحرزاده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A16EB-D073-1CC4-4634-E3223FD2E3FD}"/>
              </a:ext>
            </a:extLst>
          </p:cNvPr>
          <p:cNvSpPr txBox="1"/>
          <p:nvPr/>
        </p:nvSpPr>
        <p:spPr>
          <a:xfrm>
            <a:off x="1500686" y="651192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19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10BDAA-2470-D341-6A6D-2323C4EDDB1C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rgbClr val="FF000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rgbClr val="FF000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96C6AB-45C2-1BDE-6847-29270F295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841B40-276B-F82E-20D7-7FD192276031}"/>
              </a:ext>
            </a:extLst>
          </p:cNvPr>
          <p:cNvSpPr txBox="1"/>
          <p:nvPr/>
        </p:nvSpPr>
        <p:spPr>
          <a:xfrm>
            <a:off x="9246076" y="2232472"/>
            <a:ext cx="33328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 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9C9FD-DDEC-FEAA-0127-EC5BACEE6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9F570A-AF1B-E73E-68F6-2BC4A3303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52" y="2061625"/>
            <a:ext cx="1566296" cy="108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0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472" y="3429253"/>
            <a:ext cx="3371324" cy="1896748"/>
          </a:xfrm>
        </p:spPr>
        <p:txBody>
          <a:bodyPr/>
          <a:lstStyle/>
          <a:p>
            <a:pPr algn="just" rtl="1"/>
            <a:r>
              <a:rPr lang="ar-SA" sz="20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20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در بـــرگ رأی اســـمی اســـت كـــه بســـیار بدخـــط و ناخوانـــا نوشـــته شـــده، بـــه طـــوری كه هر كـــدام از اعضـــای شـــعبه آن را به نـــام یكـــی از نامزدها می</a:t>
            </a:r>
            <a:r>
              <a:rPr lang="en-US" sz="20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20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خواننـــد؛</a:t>
            </a:r>
            <a:endParaRPr lang="en-US" sz="2000" cap="all" dirty="0">
              <a:solidFill>
                <a:srgbClr val="FFFF00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249443" y="3345111"/>
            <a:ext cx="3664304" cy="1896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just" rtl="1">
              <a:lnSpc>
                <a:spcPct val="150000"/>
              </a:lnSpc>
            </a:pPr>
            <a:r>
              <a:rPr lang="ar-SA" sz="20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رأی ناخوانـــا (بدخط) بـــا تأیید </a:t>
            </a:r>
            <a:r>
              <a:rPr lang="ar-SA" sz="2000" b="1" cap="all" dirty="0">
                <a:solidFill>
                  <a:srgbClr val="00B0F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نماینده هیأت نظـــارت (ناظرمسئول)، </a:t>
            </a:r>
            <a:r>
              <a:rPr lang="ar-SA" sz="20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باطل ولی جزء آرای باطلـــه مأخوذه (بند5 صورتجلسه) محاسبه می</a:t>
            </a:r>
            <a:r>
              <a:rPr lang="en-US" sz="20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</a:t>
            </a:r>
            <a:r>
              <a:rPr lang="ar-SA" sz="20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شود.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CB82D-6377-352A-683D-5BD06798A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77" y="3026596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12BA23-AA15-3FD3-7D23-B368BCA32BD8}"/>
              </a:ext>
            </a:extLst>
          </p:cNvPr>
          <p:cNvSpPr txBox="1"/>
          <p:nvPr/>
        </p:nvSpPr>
        <p:spPr>
          <a:xfrm>
            <a:off x="5448509" y="5108669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dirty="0">
                <a:solidFill>
                  <a:schemeClr val="bg2">
                    <a:lumMod val="75000"/>
                    <a:lumOff val="25000"/>
                  </a:schemeClr>
                </a:solidFill>
                <a:latin typeface="W_teknik" panose="00000400000000000000" pitchFamily="2" charset="0"/>
                <a:cs typeface="A KORDi" panose="00000400000000000000" pitchFamily="2" charset="-78"/>
              </a:rPr>
              <a:t>صبهرزاد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  <a:latin typeface="W_teknik" panose="00000400000000000000" pitchFamily="2" charset="0"/>
              <a:cs typeface="A KORDi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A14DA-7B45-0BCF-0E85-331C71770043}"/>
              </a:ext>
            </a:extLst>
          </p:cNvPr>
          <p:cNvSpPr txBox="1"/>
          <p:nvPr/>
        </p:nvSpPr>
        <p:spPr>
          <a:xfrm>
            <a:off x="1551962" y="702468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20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F2DB2E-DBBD-C24E-9FD8-CD3D8325CCE1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rgbClr val="FF000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rgbClr val="FF000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50B507-CA5A-3129-8C1C-FD8207029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68" y="-322075"/>
            <a:ext cx="5717473" cy="46795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ABB2A2-D06E-9D2F-C7CC-424C5F879C64}"/>
              </a:ext>
            </a:extLst>
          </p:cNvPr>
          <p:cNvSpPr txBox="1"/>
          <p:nvPr/>
        </p:nvSpPr>
        <p:spPr>
          <a:xfrm>
            <a:off x="9148653" y="1860543"/>
            <a:ext cx="333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F9002-228A-7BA0-A483-C95BF1599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3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356" y="3564934"/>
            <a:ext cx="3134466" cy="2234748"/>
          </a:xfrm>
        </p:spPr>
        <p:txBody>
          <a:bodyPr/>
          <a:lstStyle/>
          <a:p>
            <a:pPr algn="just" defTabSz="914400" rtl="1">
              <a:lnSpc>
                <a:spcPct val="150000"/>
              </a:lnSpc>
            </a:pPr>
            <a:r>
              <a:rPr lang="ar-SA" sz="24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اگـــر نـــام یـــک نامزد، چندیـــن بار، مثــلاً 10 بار در برگ رأی تکرار شده باشـــد؛</a:t>
            </a:r>
            <a:endParaRPr lang="en-US" sz="2400" cap="all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291178" y="3593828"/>
            <a:ext cx="3512191" cy="2148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just" rtl="1">
              <a:lnSpc>
                <a:spcPct val="150000"/>
              </a:lnSpc>
            </a:pPr>
            <a:r>
              <a:rPr lang="ar-SA" sz="2400" b="1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رأی صحیح است</a:t>
            </a:r>
            <a:r>
              <a:rPr lang="fa-IR" sz="2400" b="1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؛</a:t>
            </a:r>
            <a:r>
              <a:rPr lang="ar-SA" sz="2400" b="1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اما تنها یک رأی برای نامزد محاسبه می</a:t>
            </a:r>
            <a:r>
              <a:rPr lang="fa-IR" sz="2400" b="1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</a:t>
            </a:r>
            <a:r>
              <a:rPr lang="ar-SA" sz="2400" b="1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شود.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632F8-8713-0180-20FE-AF4D596A1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77" y="3158541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A1AB7E-1BB8-A996-4383-D0B067E1A03D}"/>
              </a:ext>
            </a:extLst>
          </p:cNvPr>
          <p:cNvSpPr txBox="1"/>
          <p:nvPr/>
        </p:nvSpPr>
        <p:spPr>
          <a:xfrm>
            <a:off x="5758903" y="5173502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عباس شریفی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0EE71-C739-68D2-F116-3C63D9240C78}"/>
              </a:ext>
            </a:extLst>
          </p:cNvPr>
          <p:cNvSpPr txBox="1"/>
          <p:nvPr/>
        </p:nvSpPr>
        <p:spPr>
          <a:xfrm>
            <a:off x="1501628" y="660583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21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5B275B-9D63-2E5A-8269-30F2F7DAC778}"/>
              </a:ext>
            </a:extLst>
          </p:cNvPr>
          <p:cNvSpPr txBox="1"/>
          <p:nvPr/>
        </p:nvSpPr>
        <p:spPr>
          <a:xfrm>
            <a:off x="5751971" y="5489439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عباس شریفی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397D3B-942B-AC93-2D44-C697E51A2A8C}"/>
              </a:ext>
            </a:extLst>
          </p:cNvPr>
          <p:cNvSpPr txBox="1"/>
          <p:nvPr/>
        </p:nvSpPr>
        <p:spPr>
          <a:xfrm>
            <a:off x="6882710" y="4223043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عباس شریفی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5BF587-7474-6B1F-5CD3-99C253AA3ACE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chemeClr val="accent6">
                    <a:lumMod val="75000"/>
                  </a:schemeClr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7DADA7-92E3-329F-0E8A-7B437F021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FFA0B1-E187-4D0A-C0DC-D05763B03E86}"/>
              </a:ext>
            </a:extLst>
          </p:cNvPr>
          <p:cNvSpPr txBox="1"/>
          <p:nvPr/>
        </p:nvSpPr>
        <p:spPr>
          <a:xfrm>
            <a:off x="9246076" y="2232472"/>
            <a:ext cx="333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3659FD-9A90-62ED-C37E-582E45054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642EFF-36F5-0754-4A83-8184C2C8A2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91" y="2257912"/>
            <a:ext cx="1529674" cy="106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42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76" y="3612761"/>
            <a:ext cx="2877739" cy="1896748"/>
          </a:xfrm>
        </p:spPr>
        <p:txBody>
          <a:bodyPr/>
          <a:lstStyle/>
          <a:p>
            <a:pPr algn="just" defTabSz="914400" rtl="1">
              <a:lnSpc>
                <a:spcPct val="150000"/>
              </a:lnSpc>
            </a:pPr>
            <a:r>
              <a:rPr lang="ar-SA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اگر </a:t>
            </a:r>
            <a:r>
              <a:rPr lang="fa-IR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نام</a:t>
            </a:r>
            <a:r>
              <a:rPr lang="fa-IR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نامزد اشتباه باشد ولی </a:t>
            </a:r>
            <a:r>
              <a:rPr lang="fa-IR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نام خانوادگی</a:t>
            </a:r>
            <a:r>
              <a:rPr lang="fa-IR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وی درست باشد</a:t>
            </a:r>
            <a:r>
              <a:rPr lang="fa-IR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400" cap="all" dirty="0">
              <a:solidFill>
                <a:schemeClr val="accent6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200239" y="3021934"/>
            <a:ext cx="4395550" cy="3234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just" rtl="1">
              <a:lnSpc>
                <a:spcPct val="100000"/>
              </a:lnSpc>
            </a:pPr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اگر </a:t>
            </a:r>
            <a:r>
              <a:rPr lang="fa-IR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«</a:t>
            </a:r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نام</a:t>
            </a:r>
            <a:r>
              <a:rPr lang="fa-IR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»</a:t>
            </a:r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نوشته شده مربوط به یکی دیگر از </a:t>
            </a:r>
            <a:r>
              <a:rPr lang="fa-IR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«</a:t>
            </a:r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نامزدهای</a:t>
            </a:r>
            <a:r>
              <a:rPr lang="fa-IR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»</a:t>
            </a:r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تأیید شده باشد، به استناد ماده 28 قانون انتخابات ریاست جمهوری، برگ رأی باطل و به نفع هیچ یک از نامزدها محاسبه نمی</a:t>
            </a:r>
            <a:r>
              <a:rPr lang="fa-IR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</a:t>
            </a:r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شود. (در بند 5 فرم صورتجلسه لحاظ می</a:t>
            </a:r>
            <a:r>
              <a:rPr lang="fa-IR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</a:t>
            </a:r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شود.)</a:t>
            </a:r>
          </a:p>
          <a:p>
            <a:pPr algn="just" rtl="1">
              <a:lnSpc>
                <a:spcPct val="100000"/>
              </a:lnSpc>
            </a:pPr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اگر "نام" نوشته شده متعلق به هیچ یک از نامزدهای دیگر نباشد، </a:t>
            </a:r>
            <a:r>
              <a:rPr lang="fa-IR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«</a:t>
            </a:r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نام خانوادگی</a:t>
            </a:r>
            <a:r>
              <a:rPr lang="fa-IR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»</a:t>
            </a:r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ملاک بوده و برای وی محاسبه می</a:t>
            </a:r>
            <a:r>
              <a:rPr lang="fa-IR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</a:t>
            </a:r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شود.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3EAC8-DFB4-1707-21F1-47A1D9AC4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93" y="3244473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77974-8F3C-B6F2-D26C-02731D9F28CB}"/>
              </a:ext>
            </a:extLst>
          </p:cNvPr>
          <p:cNvSpPr txBox="1"/>
          <p:nvPr/>
        </p:nvSpPr>
        <p:spPr>
          <a:xfrm>
            <a:off x="6751636" y="5309454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0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اصغر شریفی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09537-7451-2C5F-6264-82FCB317E366}"/>
              </a:ext>
            </a:extLst>
          </p:cNvPr>
          <p:cNvSpPr txBox="1"/>
          <p:nvPr/>
        </p:nvSpPr>
        <p:spPr>
          <a:xfrm>
            <a:off x="1542337" y="601969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22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734BEB-501D-AA99-B49B-2F52EDF3E2F2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rgbClr val="FF000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rgbClr val="FF000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8C9C74-FEE7-82D0-5143-6C6496E0A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61E290-7351-9CF6-0069-BF77717267B6}"/>
              </a:ext>
            </a:extLst>
          </p:cNvPr>
          <p:cNvSpPr txBox="1"/>
          <p:nvPr/>
        </p:nvSpPr>
        <p:spPr>
          <a:xfrm>
            <a:off x="9246076" y="2232472"/>
            <a:ext cx="33328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r>
              <a:rPr lang="fa-IR" dirty="0">
                <a:cs typeface="2  Karim" panose="00000400000000000000" pitchFamily="2" charset="-78"/>
              </a:rPr>
              <a:t>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8767A-9837-F7DD-9F7F-DFCDDABB8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742F5-36C5-E98B-5FAA-B8AED7E8D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88" y="2328339"/>
            <a:ext cx="1442244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9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80" y="3800373"/>
            <a:ext cx="3975806" cy="1896748"/>
          </a:xfrm>
        </p:spPr>
        <p:txBody>
          <a:bodyPr/>
          <a:lstStyle/>
          <a:p>
            <a:pPr algn="just" defTabSz="914400" rtl="1">
              <a:lnSpc>
                <a:spcPct val="150000"/>
              </a:lnSpc>
            </a:pPr>
            <a:r>
              <a:rPr lang="ar-SA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اگر در برگ رأی نام دو نفر نوشته شده باشد؛ یک نفر از نامزدهای تأیید شده و نفر دوم، فردی غیر از نامزدهای تأیید شده باشد</a:t>
            </a:r>
            <a:r>
              <a:rPr lang="fa-IR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400" cap="all" dirty="0">
              <a:solidFill>
                <a:schemeClr val="accent6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226259" y="3199850"/>
            <a:ext cx="3307540" cy="2731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just" rtl="1">
              <a:lnSpc>
                <a:spcPct val="170000"/>
              </a:lnSpc>
            </a:pPr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در فرض مطرح شده، ماده 28 قانون انتخابات ریاست جمهوری صدق نمی</a:t>
            </a:r>
            <a:r>
              <a:rPr lang="fa-IR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</a:t>
            </a:r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کند و برای نامزد تأیید شده منظور می</a:t>
            </a:r>
            <a:r>
              <a:rPr lang="fa-IR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</a:t>
            </a:r>
            <a:r>
              <a:rPr lang="ar-SA" sz="2400" b="1" cap="al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گردد.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D5D80-8B75-3E81-A63C-4E3994621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26" y="3199850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FDA0EA-8748-D87D-DF92-BE12CA71D694}"/>
              </a:ext>
            </a:extLst>
          </p:cNvPr>
          <p:cNvSpPr txBox="1"/>
          <p:nvPr/>
        </p:nvSpPr>
        <p:spPr>
          <a:xfrm>
            <a:off x="4667274" y="5285101"/>
            <a:ext cx="167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احمد فراهانی</a:t>
            </a:r>
            <a:endParaRPr lang="en-US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5ED48-54E6-967D-5D9F-BFB33C1942B8}"/>
              </a:ext>
            </a:extLst>
          </p:cNvPr>
          <p:cNvSpPr txBox="1"/>
          <p:nvPr/>
        </p:nvSpPr>
        <p:spPr>
          <a:xfrm>
            <a:off x="5982592" y="5299364"/>
            <a:ext cx="167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حسین سپهرزاده</a:t>
            </a:r>
            <a:endParaRPr lang="en-US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25E3A-6FEC-0F6E-F80C-AA3AF55C0BA5}"/>
              </a:ext>
            </a:extLst>
          </p:cNvPr>
          <p:cNvSpPr txBox="1"/>
          <p:nvPr/>
        </p:nvSpPr>
        <p:spPr>
          <a:xfrm>
            <a:off x="1551962" y="702468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23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9093B6-2B34-F0ED-4B5C-85B1219ED62C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rgbClr val="FF000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rgbClr val="FF000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586381-D793-5B81-7DE9-601CBA886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4368B1-831A-38D0-1D74-E4E64215B468}"/>
              </a:ext>
            </a:extLst>
          </p:cNvPr>
          <p:cNvSpPr txBox="1"/>
          <p:nvPr/>
        </p:nvSpPr>
        <p:spPr>
          <a:xfrm>
            <a:off x="9246076" y="2232472"/>
            <a:ext cx="333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DC396F-326F-B9E3-8708-7E7D3AB00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1D7817-19A0-48AC-3E22-1B4192531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92" y="2272863"/>
            <a:ext cx="1442244" cy="10033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5C897FD-470C-B731-154A-4E3592E3FC56}"/>
              </a:ext>
            </a:extLst>
          </p:cNvPr>
          <p:cNvSpPr/>
          <p:nvPr/>
        </p:nvSpPr>
        <p:spPr>
          <a:xfrm>
            <a:off x="6003496" y="5306495"/>
            <a:ext cx="1464103" cy="35506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DF7A3A-6576-59EE-79CF-84BC80F6C736}"/>
              </a:ext>
            </a:extLst>
          </p:cNvPr>
          <p:cNvSpPr/>
          <p:nvPr/>
        </p:nvSpPr>
        <p:spPr>
          <a:xfrm>
            <a:off x="4265399" y="5285200"/>
            <a:ext cx="1608735" cy="35506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71E43A-AE99-D956-228F-7523B060402F}"/>
              </a:ext>
            </a:extLst>
          </p:cNvPr>
          <p:cNvSpPr txBox="1"/>
          <p:nvPr/>
        </p:nvSpPr>
        <p:spPr>
          <a:xfrm>
            <a:off x="3245457" y="2589795"/>
            <a:ext cx="273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dirty="0">
                <a:solidFill>
                  <a:schemeClr val="accent1"/>
                </a:solidFill>
                <a:latin typeface="B Titr" panose="00000700000000000000" pitchFamily="2" charset="-78"/>
                <a:cs typeface="B Titr" panose="00000700000000000000" pitchFamily="2" charset="-78"/>
              </a:rPr>
              <a:t>حسین سپهرزاده</a:t>
            </a:r>
            <a:endParaRPr lang="en-US" sz="3200" dirty="0">
              <a:solidFill>
                <a:schemeClr val="accent1"/>
              </a:solidFill>
              <a:latin typeface="B Titr" panose="00000700000000000000" pitchFamily="2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851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10" grpId="0" animBg="1"/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5110" y="2667699"/>
            <a:ext cx="3440933" cy="1896748"/>
          </a:xfrm>
        </p:spPr>
        <p:txBody>
          <a:bodyPr/>
          <a:lstStyle/>
          <a:p>
            <a:pPr algn="just" defTabSz="914400" rtl="1">
              <a:lnSpc>
                <a:spcPct val="90000"/>
              </a:lnSpc>
            </a:pPr>
            <a:r>
              <a:rPr lang="ar-SA" sz="24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اگر برگ رأی با </a:t>
            </a:r>
            <a:r>
              <a:rPr lang="fa-IR" sz="24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مداد</a:t>
            </a:r>
            <a:r>
              <a:rPr lang="fa-IR" sz="24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نوشته شده باشد</a:t>
            </a:r>
            <a:r>
              <a:rPr lang="fa-IR" sz="2400" cap="all" dirty="0">
                <a:solidFill>
                  <a:schemeClr val="accent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400" cap="all" dirty="0">
              <a:solidFill>
                <a:schemeClr val="accent1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185957" y="3395599"/>
            <a:ext cx="3729151" cy="1896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just" rtl="1">
              <a:lnSpc>
                <a:spcPct val="150000"/>
              </a:lnSpc>
            </a:pPr>
            <a:r>
              <a:rPr lang="ar-SA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برگ رأی با هر وسیله</a:t>
            </a:r>
            <a:r>
              <a:rPr lang="fa-IR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</a:t>
            </a:r>
            <a:r>
              <a:rPr lang="ar-SA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ای اعم از </a:t>
            </a:r>
            <a:r>
              <a:rPr lang="fa-IR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«</a:t>
            </a:r>
            <a:r>
              <a:rPr lang="ar-SA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مداد</a:t>
            </a:r>
            <a:r>
              <a:rPr lang="fa-IR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»</a:t>
            </a:r>
            <a:r>
              <a:rPr lang="ar-SA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، </a:t>
            </a:r>
            <a:r>
              <a:rPr lang="fa-IR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«</a:t>
            </a:r>
            <a:r>
              <a:rPr lang="ar-SA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خودکار</a:t>
            </a:r>
            <a:r>
              <a:rPr lang="fa-IR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»</a:t>
            </a:r>
            <a:r>
              <a:rPr lang="ar-SA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، </a:t>
            </a:r>
            <a:r>
              <a:rPr lang="fa-IR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«</a:t>
            </a:r>
            <a:r>
              <a:rPr lang="ar-SA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خودنویس</a:t>
            </a:r>
            <a:r>
              <a:rPr lang="fa-IR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»</a:t>
            </a:r>
            <a:r>
              <a:rPr lang="ar-SA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، </a:t>
            </a:r>
            <a:r>
              <a:rPr lang="fa-IR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«</a:t>
            </a:r>
            <a:r>
              <a:rPr lang="ar-SA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روان نویس</a:t>
            </a:r>
            <a:r>
              <a:rPr lang="fa-IR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»</a:t>
            </a:r>
            <a:r>
              <a:rPr lang="ar-SA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، </a:t>
            </a:r>
            <a:r>
              <a:rPr lang="fa-IR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«</a:t>
            </a:r>
            <a:r>
              <a:rPr lang="ar-SA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ماژیک</a:t>
            </a:r>
            <a:r>
              <a:rPr lang="fa-IR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»</a:t>
            </a:r>
            <a:r>
              <a:rPr lang="ar-SA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و... نوشته شده باشد، صحیح است</a:t>
            </a:r>
            <a:r>
              <a:rPr lang="fa-IR" sz="2400" b="1" cap="all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.</a:t>
            </a:r>
            <a:endParaRPr lang="ar-SA" sz="2400" b="1" cap="all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BDCDF-FFE9-BF7E-0168-DF4B17290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77" y="2978469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8DBBA3-643D-4ED5-28A0-B43ED32EF964}"/>
              </a:ext>
            </a:extLst>
          </p:cNvPr>
          <p:cNvSpPr txBox="1"/>
          <p:nvPr/>
        </p:nvSpPr>
        <p:spPr>
          <a:xfrm>
            <a:off x="5627986" y="4935429"/>
            <a:ext cx="2470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st Nevis" panose="03000400000000000000" pitchFamily="66" charset="-78"/>
              </a:rPr>
              <a:t>حسین سپهرزاده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ast Nevis" panose="03000400000000000000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4404F-C764-7E90-0123-33043F37AFB1}"/>
              </a:ext>
            </a:extLst>
          </p:cNvPr>
          <p:cNvSpPr txBox="1"/>
          <p:nvPr/>
        </p:nvSpPr>
        <p:spPr>
          <a:xfrm>
            <a:off x="1513726" y="533187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24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EC1295-8327-31AC-B31C-AB06817C4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683" y="145832"/>
            <a:ext cx="5836392" cy="4714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0C8A2F-84C5-68BC-119D-48A643010529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rgbClr val="FF000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rgbClr val="FF000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45D20C-C23A-9D06-C9B5-828E50822059}"/>
              </a:ext>
            </a:extLst>
          </p:cNvPr>
          <p:cNvSpPr txBox="1"/>
          <p:nvPr/>
        </p:nvSpPr>
        <p:spPr>
          <a:xfrm>
            <a:off x="9268533" y="2378304"/>
            <a:ext cx="3402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B403A-2CDC-A377-B882-E0D1CFFF3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49A262-5DDA-4119-D950-8B443EEF3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03" y="2168465"/>
            <a:ext cx="1435298" cy="99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32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327" y="3164596"/>
            <a:ext cx="3205993" cy="1896748"/>
          </a:xfrm>
        </p:spPr>
        <p:txBody>
          <a:bodyPr/>
          <a:lstStyle/>
          <a:p>
            <a:pPr algn="just" defTabSz="914400" rtl="1">
              <a:lnSpc>
                <a:spcPct val="90000"/>
              </a:lnSpc>
            </a:pP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نام یکی از نامزدها، به گویش یا زبان محلی نوشته شده باشد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400" cap="all" dirty="0">
              <a:solidFill>
                <a:srgbClr val="FFFF00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378293" y="3299345"/>
            <a:ext cx="3512191" cy="1896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just" rtl="1">
              <a:lnSpc>
                <a:spcPct val="150000"/>
              </a:lnSpc>
            </a:pPr>
            <a:r>
              <a:rPr lang="ar-SA" sz="20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در صورتی که عرفاً قابل خواندن باشـــد و بتوان اراده و قصـــد او را در رأی دادن به نامزد احراز كرد، صحیح محســـوب می</a:t>
            </a:r>
            <a:r>
              <a:rPr lang="fa-IR" sz="20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 </a:t>
            </a:r>
            <a:r>
              <a:rPr lang="ar-SA" sz="2000" b="1" cap="all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شود.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D1B759-35B6-274D-4DC2-4EF9DE9C1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77" y="2882215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04D091-5246-DDAB-36DE-EAC11B1C703E}"/>
              </a:ext>
            </a:extLst>
          </p:cNvPr>
          <p:cNvSpPr txBox="1"/>
          <p:nvPr/>
        </p:nvSpPr>
        <p:spPr>
          <a:xfrm>
            <a:off x="5758903" y="4964288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ممدو سعیدی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C1588-C9AE-31AF-9117-148645D67CCE}"/>
              </a:ext>
            </a:extLst>
          </p:cNvPr>
          <p:cNvSpPr txBox="1"/>
          <p:nvPr/>
        </p:nvSpPr>
        <p:spPr>
          <a:xfrm>
            <a:off x="1535184" y="582313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25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0ED1F5-266C-57AE-3369-F679A99053BE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rgbClr val="FF000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rgbClr val="FF000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5C2CBC-9143-F044-641D-CCA056043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B92AF5-1F21-DBD5-796A-D2E608790803}"/>
              </a:ext>
            </a:extLst>
          </p:cNvPr>
          <p:cNvSpPr txBox="1"/>
          <p:nvPr/>
        </p:nvSpPr>
        <p:spPr>
          <a:xfrm>
            <a:off x="9246076" y="2232472"/>
            <a:ext cx="333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20D80-19C7-051E-6723-DBC7D74D1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94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41FA720-F30F-40E0-CB07-25C5CEE5CDA9}"/>
              </a:ext>
            </a:extLst>
          </p:cNvPr>
          <p:cNvSpPr txBox="1"/>
          <p:nvPr/>
        </p:nvSpPr>
        <p:spPr>
          <a:xfrm>
            <a:off x="1520670" y="741970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1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A15F57-D5B9-20F3-8677-D8015FCE2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23" t="44021" r="5357" b="33333"/>
          <a:stretch/>
        </p:blipFill>
        <p:spPr>
          <a:xfrm>
            <a:off x="276642" y="3033817"/>
            <a:ext cx="5910765" cy="24925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6DC80DA-99C5-D51E-DE2B-B5D9579F32DB}"/>
              </a:ext>
            </a:extLst>
          </p:cNvPr>
          <p:cNvSpPr txBox="1">
            <a:spLocks/>
          </p:cNvSpPr>
          <p:nvPr/>
        </p:nvSpPr>
        <p:spPr>
          <a:xfrm>
            <a:off x="243943" y="312171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fa-IR" sz="4800">
                <a:solidFill>
                  <a:schemeClr val="bg1"/>
                </a:solidFill>
                <a:latin typeface="B Yas" panose="00000400000000000000" pitchFamily="2" charset="-78"/>
                <a:cs typeface="B Yas" panose="00000400000000000000" pitchFamily="2" charset="-78"/>
              </a:rPr>
              <a:t>احتمالات مختلف در نگارش اسامی نامزدهای تایید شده</a:t>
            </a:r>
            <a:endParaRPr lang="en-US" sz="4800" dirty="0">
              <a:solidFill>
                <a:schemeClr val="bg1"/>
              </a:solidFill>
              <a:latin typeface="B Yas" panose="00000400000000000000" pitchFamily="2" charset="-78"/>
              <a:cs typeface="B Yas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9334BC-EE05-E96F-6DD1-BC68AB2D3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13653E-957F-056B-B7E9-9102A143C026}"/>
              </a:ext>
            </a:extLst>
          </p:cNvPr>
          <p:cNvSpPr txBox="1">
            <a:spLocks/>
          </p:cNvSpPr>
          <p:nvPr/>
        </p:nvSpPr>
        <p:spPr>
          <a:xfrm>
            <a:off x="7093957" y="1859155"/>
            <a:ext cx="4101271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مسعود پزشکیان- 22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393BF7-4D68-DB64-A0A6-C84BDAE55992}"/>
              </a:ext>
            </a:extLst>
          </p:cNvPr>
          <p:cNvSpPr txBox="1">
            <a:spLocks/>
          </p:cNvSpPr>
          <p:nvPr/>
        </p:nvSpPr>
        <p:spPr>
          <a:xfrm>
            <a:off x="7093957" y="2458551"/>
            <a:ext cx="4101271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مسعود پزشکیان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86BE00-6D64-ECBB-3F98-3CD78D591F8B}"/>
              </a:ext>
            </a:extLst>
          </p:cNvPr>
          <p:cNvSpPr txBox="1">
            <a:spLocks/>
          </p:cNvSpPr>
          <p:nvPr/>
        </p:nvSpPr>
        <p:spPr>
          <a:xfrm>
            <a:off x="7061129" y="3165884"/>
            <a:ext cx="4101271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مسعود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FAFBAE-78BC-ED04-38A3-A8F587CEA1DA}"/>
              </a:ext>
            </a:extLst>
          </p:cNvPr>
          <p:cNvSpPr txBox="1">
            <a:spLocks/>
          </p:cNvSpPr>
          <p:nvPr/>
        </p:nvSpPr>
        <p:spPr>
          <a:xfrm>
            <a:off x="8632272" y="3830511"/>
            <a:ext cx="2530128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پزشکیان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164330-225E-E3EF-71CA-809660B04D33}"/>
              </a:ext>
            </a:extLst>
          </p:cNvPr>
          <p:cNvSpPr txBox="1">
            <a:spLocks/>
          </p:cNvSpPr>
          <p:nvPr/>
        </p:nvSpPr>
        <p:spPr>
          <a:xfrm>
            <a:off x="9744218" y="5377403"/>
            <a:ext cx="1418182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22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189D4B-C321-9A0F-4071-86CC30793668}"/>
              </a:ext>
            </a:extLst>
          </p:cNvPr>
          <p:cNvSpPr txBox="1">
            <a:spLocks/>
          </p:cNvSpPr>
          <p:nvPr/>
        </p:nvSpPr>
        <p:spPr>
          <a:xfrm>
            <a:off x="9012115" y="4555899"/>
            <a:ext cx="2249932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پزشکی</a:t>
            </a:r>
          </a:p>
        </p:txBody>
      </p:sp>
    </p:spTree>
    <p:extLst>
      <p:ext uri="{BB962C8B-B14F-4D97-AF65-F5344CB8AC3E}">
        <p14:creationId xmlns:p14="http://schemas.microsoft.com/office/powerpoint/2010/main" val="8611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87973A-01A6-732E-1970-7B2AD7AAD3E0}"/>
              </a:ext>
            </a:extLst>
          </p:cNvPr>
          <p:cNvSpPr txBox="1"/>
          <p:nvPr/>
        </p:nvSpPr>
        <p:spPr>
          <a:xfrm>
            <a:off x="1564212" y="814542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2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EBEC63-2B8D-02E0-38E4-D4628EE78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48" t="32169" r="5714" b="44762"/>
          <a:stretch/>
        </p:blipFill>
        <p:spPr>
          <a:xfrm>
            <a:off x="273467" y="3099945"/>
            <a:ext cx="6007675" cy="2437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E5A4AE-2241-5F17-43FA-BDD92FDFEC2E}"/>
              </a:ext>
            </a:extLst>
          </p:cNvPr>
          <p:cNvSpPr txBox="1">
            <a:spLocks/>
          </p:cNvSpPr>
          <p:nvPr/>
        </p:nvSpPr>
        <p:spPr>
          <a:xfrm>
            <a:off x="243943" y="312171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fa-IR" sz="4800">
                <a:solidFill>
                  <a:schemeClr val="bg1"/>
                </a:solidFill>
                <a:latin typeface="B Yas" panose="00000400000000000000" pitchFamily="2" charset="-78"/>
                <a:cs typeface="B Yas" panose="00000400000000000000" pitchFamily="2" charset="-78"/>
              </a:rPr>
              <a:t>احتمالات مختلف در نگارش اسامی نامزدهای تایید شده</a:t>
            </a:r>
            <a:endParaRPr lang="en-US" sz="4800" dirty="0">
              <a:solidFill>
                <a:schemeClr val="bg1"/>
              </a:solidFill>
              <a:latin typeface="B Yas" panose="00000400000000000000" pitchFamily="2" charset="-78"/>
              <a:cs typeface="B Yas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3A4A5F-D79B-DEAF-481C-80F396A85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E5D661-3AA3-5D17-07B5-7047492B3A99}"/>
              </a:ext>
            </a:extLst>
          </p:cNvPr>
          <p:cNvSpPr txBox="1">
            <a:spLocks/>
          </p:cNvSpPr>
          <p:nvPr/>
        </p:nvSpPr>
        <p:spPr>
          <a:xfrm>
            <a:off x="7095392" y="1870586"/>
            <a:ext cx="4794429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مصطفی پورمحمدی - 33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1D7F65-91F4-D377-408B-84CFF80D21B7}"/>
              </a:ext>
            </a:extLst>
          </p:cNvPr>
          <p:cNvSpPr txBox="1">
            <a:spLocks/>
          </p:cNvSpPr>
          <p:nvPr/>
        </p:nvSpPr>
        <p:spPr>
          <a:xfrm>
            <a:off x="7095392" y="2568109"/>
            <a:ext cx="4794429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مصطفی پورمحمدی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FEFD05-BCDB-EEF8-4202-5F88BDD341DB}"/>
              </a:ext>
            </a:extLst>
          </p:cNvPr>
          <p:cNvSpPr txBox="1">
            <a:spLocks/>
          </p:cNvSpPr>
          <p:nvPr/>
        </p:nvSpPr>
        <p:spPr>
          <a:xfrm>
            <a:off x="9662746" y="3265632"/>
            <a:ext cx="2227075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مصطفی 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5ECF79-CE70-928B-6EC4-0916B670E7AC}"/>
              </a:ext>
            </a:extLst>
          </p:cNvPr>
          <p:cNvSpPr txBox="1">
            <a:spLocks/>
          </p:cNvSpPr>
          <p:nvPr/>
        </p:nvSpPr>
        <p:spPr>
          <a:xfrm>
            <a:off x="9020908" y="3963155"/>
            <a:ext cx="2868913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پورمحمدی 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A78850-C843-0F0E-1CFB-2793C1EF80D1}"/>
              </a:ext>
            </a:extLst>
          </p:cNvPr>
          <p:cNvSpPr txBox="1">
            <a:spLocks/>
          </p:cNvSpPr>
          <p:nvPr/>
        </p:nvSpPr>
        <p:spPr>
          <a:xfrm>
            <a:off x="7174522" y="5358201"/>
            <a:ext cx="4794429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33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89669DC-0FDB-D612-CD70-BBAD467EFCFE}"/>
              </a:ext>
            </a:extLst>
          </p:cNvPr>
          <p:cNvSpPr txBox="1">
            <a:spLocks/>
          </p:cNvSpPr>
          <p:nvPr/>
        </p:nvSpPr>
        <p:spPr>
          <a:xfrm>
            <a:off x="9548446" y="4566557"/>
            <a:ext cx="2341374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پورمحمد 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9181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66C1042-9C2C-50AD-40CB-B6DC70206649}"/>
              </a:ext>
            </a:extLst>
          </p:cNvPr>
          <p:cNvSpPr txBox="1"/>
          <p:nvPr/>
        </p:nvSpPr>
        <p:spPr>
          <a:xfrm>
            <a:off x="1549699" y="756485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3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98009E-0A67-20C2-BBF3-3D6FCB39F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47" t="33123" r="5000" b="44974"/>
          <a:stretch/>
        </p:blipFill>
        <p:spPr>
          <a:xfrm>
            <a:off x="321464" y="3151998"/>
            <a:ext cx="5879179" cy="2248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A3DFD00-180F-8742-FCA3-E25AFA84CBE8}"/>
              </a:ext>
            </a:extLst>
          </p:cNvPr>
          <p:cNvSpPr txBox="1">
            <a:spLocks/>
          </p:cNvSpPr>
          <p:nvPr/>
        </p:nvSpPr>
        <p:spPr>
          <a:xfrm>
            <a:off x="243943" y="312171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fa-IR" sz="4800">
                <a:solidFill>
                  <a:schemeClr val="bg1"/>
                </a:solidFill>
                <a:latin typeface="B Yas" panose="00000400000000000000" pitchFamily="2" charset="-78"/>
                <a:cs typeface="B Yas" panose="00000400000000000000" pitchFamily="2" charset="-78"/>
              </a:rPr>
              <a:t>احتمالات مختلف در نگارش اسامی نامزدهای تایید شده</a:t>
            </a:r>
            <a:endParaRPr lang="en-US" sz="4800" dirty="0">
              <a:solidFill>
                <a:schemeClr val="bg1"/>
              </a:solidFill>
              <a:latin typeface="B Yas" panose="00000400000000000000" pitchFamily="2" charset="-78"/>
              <a:cs typeface="B Yas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9ACBA2-7EAA-10B1-4149-100645A5F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F9DD00D-D5DB-FF5E-728B-08C88E81F115}"/>
              </a:ext>
            </a:extLst>
          </p:cNvPr>
          <p:cNvSpPr txBox="1">
            <a:spLocks/>
          </p:cNvSpPr>
          <p:nvPr/>
        </p:nvSpPr>
        <p:spPr>
          <a:xfrm>
            <a:off x="7045109" y="1924194"/>
            <a:ext cx="4794429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سعید جلیلی- 44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23AD7B-B8D0-6BF8-25BE-4D7DAB331AFB}"/>
              </a:ext>
            </a:extLst>
          </p:cNvPr>
          <p:cNvSpPr txBox="1">
            <a:spLocks/>
          </p:cNvSpPr>
          <p:nvPr/>
        </p:nvSpPr>
        <p:spPr>
          <a:xfrm>
            <a:off x="7045108" y="2587550"/>
            <a:ext cx="4794429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سعید جلیلی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5506C0-55F8-046B-8812-4BE867E0AE32}"/>
              </a:ext>
            </a:extLst>
          </p:cNvPr>
          <p:cNvSpPr txBox="1">
            <a:spLocks/>
          </p:cNvSpPr>
          <p:nvPr/>
        </p:nvSpPr>
        <p:spPr>
          <a:xfrm>
            <a:off x="7020133" y="3289815"/>
            <a:ext cx="4794429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سعید 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7B8E4F-6892-9809-0EBD-E07D6A6984B1}"/>
              </a:ext>
            </a:extLst>
          </p:cNvPr>
          <p:cNvSpPr txBox="1">
            <a:spLocks/>
          </p:cNvSpPr>
          <p:nvPr/>
        </p:nvSpPr>
        <p:spPr>
          <a:xfrm>
            <a:off x="9769653" y="3953171"/>
            <a:ext cx="2044909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جلیلی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D7AF1B-8574-07ED-B7CA-0E7D075DD586}"/>
              </a:ext>
            </a:extLst>
          </p:cNvPr>
          <p:cNvSpPr txBox="1">
            <a:spLocks/>
          </p:cNvSpPr>
          <p:nvPr/>
        </p:nvSpPr>
        <p:spPr>
          <a:xfrm>
            <a:off x="7020132" y="4655436"/>
            <a:ext cx="4794429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جلیل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B79ABD0-7288-F5DF-E109-2A713EE2DD5A}"/>
              </a:ext>
            </a:extLst>
          </p:cNvPr>
          <p:cNvSpPr txBox="1">
            <a:spLocks/>
          </p:cNvSpPr>
          <p:nvPr/>
        </p:nvSpPr>
        <p:spPr>
          <a:xfrm>
            <a:off x="7020131" y="5400735"/>
            <a:ext cx="4794429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44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055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903" y="3459817"/>
            <a:ext cx="3800312" cy="23755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 rtl="1"/>
            <a:r>
              <a:rPr lang="ar-SA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B Nazanin" panose="00000400000000000000" pitchFamily="2" charset="-78"/>
              </a:rPr>
              <a:t>اگر در برگ رأی و در کادر مشـــخص شده نام هیچ نامزدی نوشته نشده، ولی نـــام نامزد را در پشـــت برگ رأی (قســـمت ســـفید) نوشته باشـــند.</a:t>
            </a:r>
            <a:endParaRPr lang="en-US" sz="2400" dirty="0">
              <a:solidFill>
                <a:schemeClr val="accent6"/>
              </a:solidFill>
              <a:effectLst/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332198" y="3167894"/>
            <a:ext cx="3182224" cy="2583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just" defTabSz="914400" rtl="1">
              <a:lnSpc>
                <a:spcPct val="90000"/>
              </a:lnSpc>
              <a:spcBef>
                <a:spcPct val="0"/>
              </a:spcBef>
              <a:buNone/>
              <a:defRPr sz="2400" b="1" i="0" cap="all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defRPr>
            </a:lvl1pPr>
          </a:lstStyle>
          <a:p>
            <a:r>
              <a:rPr lang="ar-SA" dirty="0">
                <a:solidFill>
                  <a:schemeClr val="accent6"/>
                </a:solidFill>
              </a:rPr>
              <a:t>رأی برای نامزدی كه اســـم او در پشت برگ نوشته شده است  محاســـبه می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ar-SA" dirty="0">
                <a:solidFill>
                  <a:schemeClr val="accent6"/>
                </a:solidFill>
              </a:rPr>
              <a:t>شود.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2501E6-5841-7128-5385-26BC599AE5BA}"/>
              </a:ext>
            </a:extLst>
          </p:cNvPr>
          <p:cNvSpPr txBox="1"/>
          <p:nvPr/>
        </p:nvSpPr>
        <p:spPr>
          <a:xfrm>
            <a:off x="1778465" y="786358"/>
            <a:ext cx="12247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2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BC6423-619F-18F1-AD92-C5AA1A4BB433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chemeClr val="accent6">
                    <a:lumMod val="75000"/>
                  </a:schemeClr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E21F3E-AFA8-79F5-838D-AE553AC24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293EBC9-8DE5-40B0-6589-D7CA87C5F074}"/>
              </a:ext>
            </a:extLst>
          </p:cNvPr>
          <p:cNvSpPr txBox="1"/>
          <p:nvPr/>
        </p:nvSpPr>
        <p:spPr>
          <a:xfrm>
            <a:off x="9283934" y="2203775"/>
            <a:ext cx="33328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 </a:t>
            </a:r>
          </a:p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9981D7-40F5-6D17-B826-20DF34DE7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644" y="3282090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4D5775-7D35-EE7F-B570-FF4D70ADD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3BE044-5A64-D5D3-FA36-D310A72838A3}"/>
              </a:ext>
            </a:extLst>
          </p:cNvPr>
          <p:cNvGrpSpPr/>
          <p:nvPr/>
        </p:nvGrpSpPr>
        <p:grpSpPr>
          <a:xfrm>
            <a:off x="3600644" y="3282090"/>
            <a:ext cx="4322064" cy="2731008"/>
            <a:chOff x="3600644" y="3616197"/>
            <a:chExt cx="4322064" cy="273100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FA3032D-0E69-779C-3602-062F50BB46E6}"/>
                </a:ext>
              </a:extLst>
            </p:cNvPr>
            <p:cNvSpPr/>
            <p:nvPr/>
          </p:nvSpPr>
          <p:spPr>
            <a:xfrm>
              <a:off x="3600644" y="3616197"/>
              <a:ext cx="4322064" cy="2731008"/>
            </a:xfrm>
            <a:prstGeom prst="roundRect">
              <a:avLst>
                <a:gd name="adj" fmla="val 8531"/>
              </a:avLst>
            </a:prstGeom>
            <a:solidFill>
              <a:schemeClr val="tx1"/>
            </a:solidFill>
            <a:ln>
              <a:solidFill>
                <a:srgbClr val="081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E66AF4-ED81-1EE8-39A4-1FD91F0497D3}"/>
                </a:ext>
              </a:extLst>
            </p:cNvPr>
            <p:cNvSpPr txBox="1"/>
            <p:nvPr/>
          </p:nvSpPr>
          <p:spPr>
            <a:xfrm>
              <a:off x="5247064" y="4389449"/>
              <a:ext cx="1298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a-IR" dirty="0">
                  <a:solidFill>
                    <a:schemeClr val="bg2">
                      <a:lumMod val="75000"/>
                      <a:lumOff val="25000"/>
                    </a:schemeClr>
                  </a:solidFill>
                  <a:cs typeface="Dast Nevis" panose="03000400000000000000" pitchFamily="66" charset="-78"/>
                </a:rPr>
                <a:t>عباس شریفی</a:t>
              </a:r>
              <a:endParaRPr lang="en-US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BC936C0-3CEB-DC54-CA9A-E32ED9A5F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60" y="2203775"/>
            <a:ext cx="1643285" cy="11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28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688C13-F7DC-016E-6F6C-8DFAF3F9910E}"/>
              </a:ext>
            </a:extLst>
          </p:cNvPr>
          <p:cNvSpPr txBox="1"/>
          <p:nvPr/>
        </p:nvSpPr>
        <p:spPr>
          <a:xfrm>
            <a:off x="1491641" y="770999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4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55DDA-E312-B7DE-76EE-DF80CDB52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28" t="31958" r="4881" b="45768"/>
          <a:stretch/>
        </p:blipFill>
        <p:spPr>
          <a:xfrm>
            <a:off x="273467" y="3197384"/>
            <a:ext cx="5877913" cy="2469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F54D2F1-0E59-2C02-2750-DC75FDEE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43" y="312171"/>
            <a:ext cx="10571998" cy="970450"/>
          </a:xfrm>
        </p:spPr>
        <p:txBody>
          <a:bodyPr/>
          <a:lstStyle/>
          <a:p>
            <a:pPr algn="r" rtl="1"/>
            <a:r>
              <a:rPr lang="fa-IR" sz="4800" dirty="0">
                <a:solidFill>
                  <a:schemeClr val="bg1"/>
                </a:solidFill>
                <a:latin typeface="B Yas" panose="00000400000000000000" pitchFamily="2" charset="-78"/>
                <a:cs typeface="B Yas" panose="00000400000000000000" pitchFamily="2" charset="-78"/>
              </a:rPr>
              <a:t>احتمالات مختلف در نگارش اسامی نامزدهای تایید شده</a:t>
            </a:r>
            <a:endParaRPr lang="en-US" sz="4800" dirty="0">
              <a:solidFill>
                <a:schemeClr val="bg1"/>
              </a:solidFill>
              <a:latin typeface="B Yas" panose="00000400000000000000" pitchFamily="2" charset="-78"/>
              <a:cs typeface="B Yas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3B967D-C963-757B-3E9C-97FC1818A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CBEE727-BDD1-BCA6-7AEB-D1E56AF7D5F1}"/>
              </a:ext>
            </a:extLst>
          </p:cNvPr>
          <p:cNvSpPr txBox="1">
            <a:spLocks/>
          </p:cNvSpPr>
          <p:nvPr/>
        </p:nvSpPr>
        <p:spPr>
          <a:xfrm>
            <a:off x="7071485" y="1921140"/>
            <a:ext cx="4794429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علیرضا زاکانی - 55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D8A9AB-228C-2CA5-B853-79E7571E7CAB}"/>
              </a:ext>
            </a:extLst>
          </p:cNvPr>
          <p:cNvSpPr txBox="1">
            <a:spLocks/>
          </p:cNvSpPr>
          <p:nvPr/>
        </p:nvSpPr>
        <p:spPr>
          <a:xfrm>
            <a:off x="7071484" y="2652160"/>
            <a:ext cx="4794429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علیرضا زاکانی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976424-120F-90DA-839D-310B38CCC995}"/>
              </a:ext>
            </a:extLst>
          </p:cNvPr>
          <p:cNvSpPr txBox="1">
            <a:spLocks/>
          </p:cNvSpPr>
          <p:nvPr/>
        </p:nvSpPr>
        <p:spPr>
          <a:xfrm>
            <a:off x="9468698" y="3383180"/>
            <a:ext cx="2370220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علیرضا 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A78876-D688-E5DE-BA13-1969745A3B50}"/>
              </a:ext>
            </a:extLst>
          </p:cNvPr>
          <p:cNvSpPr txBox="1">
            <a:spLocks/>
          </p:cNvSpPr>
          <p:nvPr/>
        </p:nvSpPr>
        <p:spPr>
          <a:xfrm>
            <a:off x="9651022" y="4035271"/>
            <a:ext cx="2214891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زاکانی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CF39A74-F406-299D-9F04-B61867F05139}"/>
              </a:ext>
            </a:extLst>
          </p:cNvPr>
          <p:cNvSpPr txBox="1">
            <a:spLocks/>
          </p:cNvSpPr>
          <p:nvPr/>
        </p:nvSpPr>
        <p:spPr>
          <a:xfrm>
            <a:off x="9863750" y="4845220"/>
            <a:ext cx="1975168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55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70427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FA858-32E0-7252-46C4-F187144F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43" y="312171"/>
            <a:ext cx="10571998" cy="970450"/>
          </a:xfrm>
        </p:spPr>
        <p:txBody>
          <a:bodyPr/>
          <a:lstStyle/>
          <a:p>
            <a:pPr algn="r" rtl="1"/>
            <a:r>
              <a:rPr lang="fa-IR" sz="4800" dirty="0">
                <a:solidFill>
                  <a:schemeClr val="bg1"/>
                </a:solidFill>
                <a:latin typeface="B Yas" panose="00000400000000000000" pitchFamily="2" charset="-78"/>
                <a:cs typeface="B Yas" panose="00000400000000000000" pitchFamily="2" charset="-78"/>
              </a:rPr>
              <a:t>احتمالات مختلف در نگارش اسامی نامزدهای تایید شده</a:t>
            </a:r>
            <a:endParaRPr lang="en-US" sz="4800" dirty="0">
              <a:solidFill>
                <a:schemeClr val="bg1"/>
              </a:solidFill>
              <a:latin typeface="B Yas" panose="00000400000000000000" pitchFamily="2" charset="-78"/>
              <a:cs typeface="B Yas" panose="000004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8A75F-B7AC-910E-5B28-7DDC91343386}"/>
              </a:ext>
            </a:extLst>
          </p:cNvPr>
          <p:cNvSpPr txBox="1"/>
          <p:nvPr/>
        </p:nvSpPr>
        <p:spPr>
          <a:xfrm>
            <a:off x="1549699" y="732983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5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C96595-DD3D-22BF-FC0D-45295D22B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47" t="32063" r="5119" b="45349"/>
          <a:stretch/>
        </p:blipFill>
        <p:spPr>
          <a:xfrm>
            <a:off x="356457" y="3271392"/>
            <a:ext cx="5950708" cy="2285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E8BA98-8198-EAB0-7CB5-72C59CEF9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F9895F3-D2E1-4504-5546-A4201E351CF1}"/>
              </a:ext>
            </a:extLst>
          </p:cNvPr>
          <p:cNvSpPr txBox="1">
            <a:spLocks/>
          </p:cNvSpPr>
          <p:nvPr/>
        </p:nvSpPr>
        <p:spPr>
          <a:xfrm>
            <a:off x="4765431" y="1680513"/>
            <a:ext cx="7232369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سید امیرحسین قاضی زاده هاشمی- 66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9A0AAD-E314-56C1-287E-F73CF7C3DD30}"/>
              </a:ext>
            </a:extLst>
          </p:cNvPr>
          <p:cNvSpPr txBox="1">
            <a:spLocks/>
          </p:cNvSpPr>
          <p:nvPr/>
        </p:nvSpPr>
        <p:spPr>
          <a:xfrm>
            <a:off x="4767914" y="2278797"/>
            <a:ext cx="7232369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سید امیرحسین قاضی زاده هاشمی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A46F5F-FC06-E2DC-12A9-4B0AB8A973B5}"/>
              </a:ext>
            </a:extLst>
          </p:cNvPr>
          <p:cNvSpPr txBox="1">
            <a:spLocks/>
          </p:cNvSpPr>
          <p:nvPr/>
        </p:nvSpPr>
        <p:spPr>
          <a:xfrm>
            <a:off x="10327405" y="2943775"/>
            <a:ext cx="1649254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سید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333C99-3C33-698B-4F1F-9A54249D94E4}"/>
              </a:ext>
            </a:extLst>
          </p:cNvPr>
          <p:cNvSpPr txBox="1">
            <a:spLocks/>
          </p:cNvSpPr>
          <p:nvPr/>
        </p:nvSpPr>
        <p:spPr>
          <a:xfrm>
            <a:off x="8743343" y="2983538"/>
            <a:ext cx="1560438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امیر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73D76CE-5907-0AF3-8422-322B5257A05C}"/>
              </a:ext>
            </a:extLst>
          </p:cNvPr>
          <p:cNvSpPr txBox="1">
            <a:spLocks/>
          </p:cNvSpPr>
          <p:nvPr/>
        </p:nvSpPr>
        <p:spPr>
          <a:xfrm>
            <a:off x="6279761" y="3008674"/>
            <a:ext cx="2540208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امیرحسین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6AA6C05-32FE-584A-0899-71929ED451B8}"/>
              </a:ext>
            </a:extLst>
          </p:cNvPr>
          <p:cNvSpPr txBox="1">
            <a:spLocks/>
          </p:cNvSpPr>
          <p:nvPr/>
        </p:nvSpPr>
        <p:spPr>
          <a:xfrm>
            <a:off x="9475776" y="3680222"/>
            <a:ext cx="2540208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قاضی زاده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70559C-4097-64FA-F906-0CD135F664BC}"/>
              </a:ext>
            </a:extLst>
          </p:cNvPr>
          <p:cNvSpPr txBox="1">
            <a:spLocks/>
          </p:cNvSpPr>
          <p:nvPr/>
        </p:nvSpPr>
        <p:spPr>
          <a:xfrm>
            <a:off x="6927551" y="3642186"/>
            <a:ext cx="1904230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هاشمی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4847B01-C166-4781-59AF-F1F93B7B9915}"/>
              </a:ext>
            </a:extLst>
          </p:cNvPr>
          <p:cNvSpPr txBox="1">
            <a:spLocks/>
          </p:cNvSpPr>
          <p:nvPr/>
        </p:nvSpPr>
        <p:spPr>
          <a:xfrm>
            <a:off x="10002690" y="4345200"/>
            <a:ext cx="1904230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قاضی 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2A0FF67-49DD-AD2F-C2F9-6927E35BAB5D}"/>
              </a:ext>
            </a:extLst>
          </p:cNvPr>
          <p:cNvSpPr txBox="1">
            <a:spLocks/>
          </p:cNvSpPr>
          <p:nvPr/>
        </p:nvSpPr>
        <p:spPr>
          <a:xfrm>
            <a:off x="10586539" y="5236296"/>
            <a:ext cx="1359107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66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403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3C06E2-AEEA-26CB-420E-9D73C925A7D7}"/>
              </a:ext>
            </a:extLst>
          </p:cNvPr>
          <p:cNvSpPr txBox="1"/>
          <p:nvPr/>
        </p:nvSpPr>
        <p:spPr>
          <a:xfrm>
            <a:off x="1419069" y="739418"/>
            <a:ext cx="1711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6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0A6247-514A-A008-1EC2-D18A10E72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45" t="44021" r="4881" b="33333"/>
          <a:stretch/>
        </p:blipFill>
        <p:spPr>
          <a:xfrm>
            <a:off x="511255" y="3142363"/>
            <a:ext cx="6285906" cy="24178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CEECF27-97EE-B163-67E0-85730CAF4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43" y="312171"/>
            <a:ext cx="10571998" cy="970450"/>
          </a:xfrm>
        </p:spPr>
        <p:txBody>
          <a:bodyPr/>
          <a:lstStyle/>
          <a:p>
            <a:pPr algn="r" rtl="1"/>
            <a:r>
              <a:rPr lang="fa-IR" sz="4800" dirty="0">
                <a:solidFill>
                  <a:schemeClr val="bg1"/>
                </a:solidFill>
                <a:latin typeface="B Yas" panose="00000400000000000000" pitchFamily="2" charset="-78"/>
                <a:cs typeface="B Yas" panose="00000400000000000000" pitchFamily="2" charset="-78"/>
              </a:rPr>
              <a:t>احتمالات مختلف در نگارش اسامی نامزدهای تایید شده</a:t>
            </a:r>
            <a:endParaRPr lang="en-US" sz="4800" dirty="0">
              <a:solidFill>
                <a:schemeClr val="bg1"/>
              </a:solidFill>
              <a:latin typeface="B Yas" panose="00000400000000000000" pitchFamily="2" charset="-78"/>
              <a:cs typeface="B Yas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48D625-3816-D888-82D9-E81B0AE38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B519D9-71DF-6738-6A02-05FE62D65FAC}"/>
              </a:ext>
            </a:extLst>
          </p:cNvPr>
          <p:cNvSpPr txBox="1">
            <a:spLocks/>
          </p:cNvSpPr>
          <p:nvPr/>
        </p:nvSpPr>
        <p:spPr>
          <a:xfrm>
            <a:off x="7071485" y="1921140"/>
            <a:ext cx="4794429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محمد باقر قالیباف- 77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8CB9F1-9019-4EB7-7E65-021E734725C7}"/>
              </a:ext>
            </a:extLst>
          </p:cNvPr>
          <p:cNvSpPr txBox="1">
            <a:spLocks/>
          </p:cNvSpPr>
          <p:nvPr/>
        </p:nvSpPr>
        <p:spPr>
          <a:xfrm>
            <a:off x="8124092" y="2559659"/>
            <a:ext cx="3721261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محمد باقر قالیباف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872725-9464-C6BC-12FB-5CAB26F102A9}"/>
              </a:ext>
            </a:extLst>
          </p:cNvPr>
          <p:cNvSpPr txBox="1">
            <a:spLocks/>
          </p:cNvSpPr>
          <p:nvPr/>
        </p:nvSpPr>
        <p:spPr>
          <a:xfrm>
            <a:off x="9320693" y="3199251"/>
            <a:ext cx="2519690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محمد باقر 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187D6E4-22E2-0A37-4C7E-A72A57B5755C}"/>
              </a:ext>
            </a:extLst>
          </p:cNvPr>
          <p:cNvSpPr txBox="1">
            <a:spLocks/>
          </p:cNvSpPr>
          <p:nvPr/>
        </p:nvSpPr>
        <p:spPr>
          <a:xfrm>
            <a:off x="9835661" y="3866080"/>
            <a:ext cx="2030253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قالیباف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79955C-E57C-DF3C-34B1-12F3D8BF5FBA}"/>
              </a:ext>
            </a:extLst>
          </p:cNvPr>
          <p:cNvSpPr txBox="1">
            <a:spLocks/>
          </p:cNvSpPr>
          <p:nvPr/>
        </p:nvSpPr>
        <p:spPr>
          <a:xfrm>
            <a:off x="10106758" y="4505741"/>
            <a:ext cx="1759156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قالی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0155C1A-672F-74A5-A76A-6029956D7BFA}"/>
              </a:ext>
            </a:extLst>
          </p:cNvPr>
          <p:cNvSpPr txBox="1">
            <a:spLocks/>
          </p:cNvSpPr>
          <p:nvPr/>
        </p:nvSpPr>
        <p:spPr>
          <a:xfrm>
            <a:off x="7653535" y="3256424"/>
            <a:ext cx="2030253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محمد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9CE1E36-32F1-3FD3-52FC-7BAC80AA9373}"/>
              </a:ext>
            </a:extLst>
          </p:cNvPr>
          <p:cNvSpPr txBox="1">
            <a:spLocks/>
          </p:cNvSpPr>
          <p:nvPr/>
        </p:nvSpPr>
        <p:spPr>
          <a:xfrm>
            <a:off x="6512065" y="3256424"/>
            <a:ext cx="1641629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باقر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255D429-A012-5178-CB8A-8EB942A57224}"/>
              </a:ext>
            </a:extLst>
          </p:cNvPr>
          <p:cNvSpPr txBox="1">
            <a:spLocks/>
          </p:cNvSpPr>
          <p:nvPr/>
        </p:nvSpPr>
        <p:spPr>
          <a:xfrm>
            <a:off x="9835661" y="5189377"/>
            <a:ext cx="2030253" cy="97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571500" indent="-5715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rPr>
              <a:t>77</a:t>
            </a:r>
            <a:endParaRPr lang="ar-SA" sz="3600" b="1" cap="all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26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48D625-3816-D888-82D9-E81B0AE38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6F4645B-EEA9-AC54-4B74-48636D72E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796" y="324584"/>
            <a:ext cx="8667491" cy="53521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073C987-1EF6-02CC-BC44-9ADC0EC50ABC}"/>
              </a:ext>
            </a:extLst>
          </p:cNvPr>
          <p:cNvSpPr txBox="1"/>
          <p:nvPr/>
        </p:nvSpPr>
        <p:spPr>
          <a:xfrm>
            <a:off x="2298583" y="5887085"/>
            <a:ext cx="6937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dirty="0">
                <a:cs typeface="2  Davat" panose="00000400000000000000" pitchFamily="2" charset="-78"/>
              </a:rPr>
              <a:t>شادی روح شهدای خدمت صلوات</a:t>
            </a:r>
            <a:endParaRPr lang="en-US" sz="3600" dirty="0">
              <a:cs typeface="2  Dav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9951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8686" y="3735200"/>
            <a:ext cx="2593929" cy="199070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just" defTabSz="914400" rtl="1">
              <a:lnSpc>
                <a:spcPct val="150000"/>
              </a:lnSpc>
            </a:pPr>
            <a:r>
              <a:rPr lang="ar-SA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اگر در برگ رأی فقط </a:t>
            </a:r>
            <a:r>
              <a:rPr lang="fa-IR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نام نامزد</a:t>
            </a:r>
            <a:r>
              <a:rPr lang="fa-IR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، بدون ذکر</a:t>
            </a:r>
            <a:r>
              <a:rPr lang="fa-IR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«</a:t>
            </a:r>
            <a:r>
              <a:rPr lang="ar-SA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نام</a:t>
            </a:r>
            <a:r>
              <a:rPr lang="fa-IR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خانوادگی</a:t>
            </a:r>
            <a:r>
              <a:rPr lang="fa-IR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یا </a:t>
            </a:r>
            <a:r>
              <a:rPr lang="fa-IR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شناســـه</a:t>
            </a:r>
            <a:r>
              <a:rPr lang="fa-IR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نوشته شده باشد</a:t>
            </a:r>
            <a:r>
              <a:rPr lang="fa-IR" sz="22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200" cap="all" dirty="0">
              <a:solidFill>
                <a:schemeClr val="accent6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0" y="2232472"/>
            <a:ext cx="5106622" cy="4585694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just" defTabSz="914400" rtl="1">
              <a:lnSpc>
                <a:spcPct val="90000"/>
              </a:lnSpc>
              <a:spcBef>
                <a:spcPct val="0"/>
              </a:spcBef>
              <a:buNone/>
              <a:defRPr sz="2400" b="1" cap="all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ar-SA" sz="1800" dirty="0"/>
              <a:t>ایـــن رأی صحیح اســـت. اگر در بین نامزدها تنهـــا یک نفر به آن نام وجود داشـــت، رأی برای وی منظور می</a:t>
            </a:r>
            <a:r>
              <a:rPr lang="en-US" sz="1800" dirty="0"/>
              <a:t> </a:t>
            </a:r>
            <a:r>
              <a:rPr lang="ar-SA" sz="1800" dirty="0"/>
              <a:t>شـــود</a:t>
            </a:r>
            <a:r>
              <a:rPr lang="fa-IR" sz="1800" dirty="0"/>
              <a:t>.</a:t>
            </a:r>
            <a:r>
              <a:rPr lang="ar-SA" sz="1800" dirty="0"/>
              <a:t> </a:t>
            </a:r>
            <a:endParaRPr lang="fa-IR" sz="1800" dirty="0"/>
          </a:p>
          <a:p>
            <a:pPr>
              <a:lnSpc>
                <a:spcPct val="120000"/>
              </a:lnSpc>
            </a:pPr>
            <a:r>
              <a:rPr lang="ar-SA" sz="1800" dirty="0"/>
              <a:t>اگر در بین نامزدها چند نفر نامزد به آن نام وجود داشـــته باشـــد</a:t>
            </a:r>
            <a:r>
              <a:rPr lang="fa-IR" sz="1800" dirty="0"/>
              <a:t> </a:t>
            </a:r>
            <a:r>
              <a:rPr lang="ar-SA" sz="1800" dirty="0"/>
              <a:t>در پایان شـــمارش آرا به تناســـب آرای کســـب شـــده، میان آنها تقسیم می</a:t>
            </a:r>
            <a:r>
              <a:rPr lang="fa-IR" sz="1800" dirty="0"/>
              <a:t> </a:t>
            </a:r>
            <a:r>
              <a:rPr lang="ar-SA" sz="1800" dirty="0"/>
              <a:t>گردد.</a:t>
            </a:r>
          </a:p>
          <a:p>
            <a:pPr>
              <a:lnSpc>
                <a:spcPct val="120000"/>
              </a:lnSpc>
            </a:pPr>
            <a:r>
              <a:rPr lang="ar-SA" sz="1800" dirty="0"/>
              <a:t>چنانچه آرای ریخته شـــده به صندوق به علت تشـــابه اســـمی نامزدهای انتخاباتی به هیچ وجه قابل تشـــخیص و تفكیك نباشـــد به نســـبت آرای نامزدهای دارای تشـــابه اســـمی در آن صندوق</a:t>
            </a:r>
            <a:r>
              <a:rPr lang="fa-IR" sz="1800" dirty="0"/>
              <a:t> به تناسب</a:t>
            </a:r>
            <a:r>
              <a:rPr lang="ar-SA" sz="1800" dirty="0"/>
              <a:t> میان آنان تقسیم می</a:t>
            </a:r>
            <a:r>
              <a:rPr lang="fa-IR" sz="1800" dirty="0"/>
              <a:t> </a:t>
            </a:r>
            <a:r>
              <a:rPr lang="ar-SA" sz="1800" dirty="0"/>
              <a:t>شود و در مـــورد رأی یا آرای باقیماندة غیرقابل تقســـیم، به حكم قرعه عمل خواهد شـــد.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178884-55CC-B0D2-B903-222C72147FC7}"/>
              </a:ext>
            </a:extLst>
          </p:cNvPr>
          <p:cNvSpPr txBox="1"/>
          <p:nvPr/>
        </p:nvSpPr>
        <p:spPr>
          <a:xfrm>
            <a:off x="1790023" y="749070"/>
            <a:ext cx="12247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3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F3E2B6-3680-BBB7-3CF7-1BCA1C75C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622" y="3159815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1969AF-44B7-7807-4F97-BDC76D401E3B}"/>
              </a:ext>
            </a:extLst>
          </p:cNvPr>
          <p:cNvSpPr txBox="1"/>
          <p:nvPr/>
        </p:nvSpPr>
        <p:spPr>
          <a:xfrm>
            <a:off x="7423717" y="5254367"/>
            <a:ext cx="200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حسین</a:t>
            </a:r>
            <a:endParaRPr lang="en-US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CC5D38-C1CE-0EA3-0890-E66DF08F8929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rgbClr val="FF000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rgbClr val="FF000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BB263C-6ED1-BD56-6CFC-62544A18F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EB66AB-AE5F-1DB8-81CC-0B6531C957A9}"/>
              </a:ext>
            </a:extLst>
          </p:cNvPr>
          <p:cNvSpPr txBox="1"/>
          <p:nvPr/>
        </p:nvSpPr>
        <p:spPr>
          <a:xfrm>
            <a:off x="9246076" y="2232472"/>
            <a:ext cx="333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1B0269-A713-5EBA-D5FD-B29F0A546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5B9FEAF-770F-6517-22D3-FEA6D8CD61D3}"/>
              </a:ext>
            </a:extLst>
          </p:cNvPr>
          <p:cNvSpPr/>
          <p:nvPr/>
        </p:nvSpPr>
        <p:spPr>
          <a:xfrm>
            <a:off x="11043138" y="2804745"/>
            <a:ext cx="624254" cy="3550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D90763-DA8B-7400-68CE-14D6B66CD30E}"/>
              </a:ext>
            </a:extLst>
          </p:cNvPr>
          <p:cNvGrpSpPr/>
          <p:nvPr/>
        </p:nvGrpSpPr>
        <p:grpSpPr>
          <a:xfrm>
            <a:off x="5122595" y="2058076"/>
            <a:ext cx="4250803" cy="1143155"/>
            <a:chOff x="5384759" y="2058076"/>
            <a:chExt cx="4250803" cy="11431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878376-3104-A893-5364-ECA1C4989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2277" y="2058076"/>
              <a:ext cx="1643285" cy="114315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642ABC-F1F6-48A3-A12F-6FC4290903F1}"/>
                </a:ext>
              </a:extLst>
            </p:cNvPr>
            <p:cNvSpPr txBox="1"/>
            <p:nvPr/>
          </p:nvSpPr>
          <p:spPr>
            <a:xfrm>
              <a:off x="5384759" y="2439854"/>
              <a:ext cx="27371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3200" dirty="0">
                  <a:solidFill>
                    <a:schemeClr val="accent1"/>
                  </a:solidFill>
                  <a:latin typeface="B Titr" panose="00000700000000000000" pitchFamily="2" charset="-78"/>
                  <a:cs typeface="B Titr" panose="00000700000000000000" pitchFamily="2" charset="-78"/>
                </a:rPr>
                <a:t>حسین سپهرزاده</a:t>
              </a:r>
              <a:endParaRPr lang="en-US" sz="3200" dirty="0">
                <a:solidFill>
                  <a:schemeClr val="accent1"/>
                </a:solidFill>
                <a:latin typeface="B Titr" panose="00000700000000000000" pitchFamily="2" charset="-78"/>
                <a:cs typeface="B Titr" panose="000007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23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878" y="3508806"/>
            <a:ext cx="3309723" cy="1896748"/>
          </a:xfr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914400" rtl="1">
              <a:lnSpc>
                <a:spcPct val="120000"/>
              </a:lnSpc>
            </a:pP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اگـــر در برگ رأی، تنها 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نام خانوادگی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نامزدی نوشـــته شـــده باشـــد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400" cap="all" dirty="0">
              <a:solidFill>
                <a:srgbClr val="FFFF00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151172" y="3508806"/>
            <a:ext cx="3631962" cy="1896748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just" defTabSz="914400" rtl="1">
              <a:lnSpc>
                <a:spcPct val="120000"/>
              </a:lnSpc>
              <a:spcBef>
                <a:spcPct val="0"/>
              </a:spcBef>
              <a:buNone/>
              <a:defRPr sz="2400" b="1" cap="all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ar-SA" sz="2800" dirty="0">
                <a:solidFill>
                  <a:srgbClr val="FFFF00"/>
                </a:solidFill>
              </a:rPr>
              <a:t>صحیح است و این بـــرگ رأی برای وی محاســـبه</a:t>
            </a:r>
            <a:r>
              <a:rPr lang="fa-IR" sz="2800" dirty="0">
                <a:solidFill>
                  <a:srgbClr val="FFFF00"/>
                </a:solidFill>
              </a:rPr>
              <a:t> </a:t>
            </a:r>
            <a:r>
              <a:rPr lang="ar-SA" sz="2800" dirty="0">
                <a:solidFill>
                  <a:srgbClr val="FFFF00"/>
                </a:solidFill>
              </a:rPr>
              <a:t>می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ar-SA" sz="2800" dirty="0">
                <a:solidFill>
                  <a:srgbClr val="FFFF00"/>
                </a:solidFill>
              </a:rPr>
              <a:t>شـــود.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2E6316-37A8-B049-8E19-57508F714AEF}"/>
              </a:ext>
            </a:extLst>
          </p:cNvPr>
          <p:cNvSpPr txBox="1"/>
          <p:nvPr/>
        </p:nvSpPr>
        <p:spPr>
          <a:xfrm>
            <a:off x="1761687" y="694079"/>
            <a:ext cx="12247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4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CF49D8-54AD-18C9-9A98-0F854A5B5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72" y="3008815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5CA3E9-03A4-4FFF-3672-146D8359E494}"/>
              </a:ext>
            </a:extLst>
          </p:cNvPr>
          <p:cNvSpPr txBox="1"/>
          <p:nvPr/>
        </p:nvSpPr>
        <p:spPr>
          <a:xfrm>
            <a:off x="6047604" y="5138027"/>
            <a:ext cx="200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سپهرزاده</a:t>
            </a:r>
            <a:endParaRPr lang="en-US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15E61-BF49-6045-7C15-EC022B753D62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rgbClr val="FF000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rgbClr val="FF000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9938E8-3ADF-3B6E-85DF-12C389ED4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4B4B2B-50ED-197C-D49B-C842934935E0}"/>
              </a:ext>
            </a:extLst>
          </p:cNvPr>
          <p:cNvSpPr txBox="1"/>
          <p:nvPr/>
        </p:nvSpPr>
        <p:spPr>
          <a:xfrm>
            <a:off x="9246076" y="2232472"/>
            <a:ext cx="333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CE9951-32EA-E3BA-0E03-F994ADE5D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87A9B9-22D7-36C2-17C0-F1CC219C6B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03" y="2064796"/>
            <a:ext cx="1643285" cy="11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19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6128" y="3441800"/>
            <a:ext cx="3850947" cy="2301846"/>
          </a:xfrm>
          <a:ln>
            <a:noFill/>
          </a:ln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just" defTabSz="914400" rtl="1">
              <a:lnSpc>
                <a:spcPct val="120000"/>
              </a:lnSpc>
            </a:pP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اگـــر روی بـــرگ رأی 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نـــام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یـــك نامـــزد و 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نام خانوادگـــی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نامـــزدی دیگـــر و 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شناســـه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نامـــزد ســـوم نوشـــته شـــده باشـــد</a:t>
            </a:r>
            <a:r>
              <a:rPr lang="fa-IR" sz="2400" cap="all" dirty="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400" cap="all" dirty="0">
              <a:solidFill>
                <a:srgbClr val="FFFF00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44358" y="3149700"/>
            <a:ext cx="3436479" cy="3012494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just" defTabSz="914400" rtl="1">
              <a:lnSpc>
                <a:spcPct val="120000"/>
              </a:lnSpc>
              <a:spcBef>
                <a:spcPct val="0"/>
              </a:spcBef>
              <a:buNone/>
              <a:defRPr sz="2400" b="1" cap="all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ar-SA" dirty="0">
                <a:solidFill>
                  <a:srgbClr val="FFFF00"/>
                </a:solidFill>
              </a:rPr>
              <a:t>ایـــن بـــرگ رأی باطله (مأخوذه) اســـت و به نـــام هیچ یـــک از نامزدها محاســـبه نشده و در بند 5 صورتجلسه لحاظ می گردد.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076E2-0EEB-B69E-07C5-C1F447C962D6}"/>
              </a:ext>
            </a:extLst>
          </p:cNvPr>
          <p:cNvSpPr txBox="1"/>
          <p:nvPr/>
        </p:nvSpPr>
        <p:spPr>
          <a:xfrm>
            <a:off x="1812021" y="695806"/>
            <a:ext cx="12247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5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3218A-031C-CEBA-A0FD-AD109AF68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26" y="3302601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78AEBF-435A-8767-83C3-041E703AF961}"/>
              </a:ext>
            </a:extLst>
          </p:cNvPr>
          <p:cNvSpPr txBox="1"/>
          <p:nvPr/>
        </p:nvSpPr>
        <p:spPr>
          <a:xfrm>
            <a:off x="5619155" y="5363449"/>
            <a:ext cx="200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محمد سپهرزاده</a:t>
            </a:r>
            <a:endParaRPr lang="en-US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EC898D-1780-155C-6508-F8B10283ED53}"/>
              </a:ext>
            </a:extLst>
          </p:cNvPr>
          <p:cNvSpPr txBox="1"/>
          <p:nvPr/>
        </p:nvSpPr>
        <p:spPr>
          <a:xfrm>
            <a:off x="4549996" y="5363449"/>
            <a:ext cx="200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88</a:t>
            </a:r>
            <a:endParaRPr lang="en-US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1CD1DD-1451-0E19-3E03-416F57161256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rgbClr val="FF000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rgbClr val="FF000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3F1BF5-D196-F279-0FDC-67362C88B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7D23B3-62E9-C3DD-6E00-5A08018C484D}"/>
              </a:ext>
            </a:extLst>
          </p:cNvPr>
          <p:cNvSpPr txBox="1"/>
          <p:nvPr/>
        </p:nvSpPr>
        <p:spPr>
          <a:xfrm>
            <a:off x="9246076" y="2232472"/>
            <a:ext cx="33328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r>
              <a:rPr lang="fa-IR" dirty="0">
                <a:cs typeface="2  Karim" panose="00000400000000000000" pitchFamily="2" charset="-78"/>
              </a:rPr>
              <a:t> 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744B2-A4F1-2726-4102-A357B5F3A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A7BACE3-850E-0074-F52B-28EA71A4921D}"/>
              </a:ext>
            </a:extLst>
          </p:cNvPr>
          <p:cNvSpPr/>
          <p:nvPr/>
        </p:nvSpPr>
        <p:spPr>
          <a:xfrm>
            <a:off x="11122268" y="2528868"/>
            <a:ext cx="624254" cy="3550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1ED0AF-3F57-4366-A42A-0A93768C3148}"/>
              </a:ext>
            </a:extLst>
          </p:cNvPr>
          <p:cNvSpPr/>
          <p:nvPr/>
        </p:nvSpPr>
        <p:spPr>
          <a:xfrm>
            <a:off x="10339754" y="2790580"/>
            <a:ext cx="782514" cy="3550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2DF53D8-E72F-51BD-EDED-B871A53D842B}"/>
              </a:ext>
            </a:extLst>
          </p:cNvPr>
          <p:cNvSpPr/>
          <p:nvPr/>
        </p:nvSpPr>
        <p:spPr>
          <a:xfrm>
            <a:off x="9970477" y="3086731"/>
            <a:ext cx="513346" cy="3550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7FC0EC-E8F9-801E-8395-09622410A4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33" y="2782833"/>
            <a:ext cx="1547467" cy="92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70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649" y="3597008"/>
            <a:ext cx="3333226" cy="2083593"/>
          </a:xfr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914400" rtl="1">
              <a:lnSpc>
                <a:spcPct val="120000"/>
              </a:lnSpc>
            </a:pPr>
            <a:r>
              <a:rPr lang="ar-SA" sz="24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بر روی برگ رأی نام نامزد به زبانی غیر از فارسی، مثلاً  لاتین یا زبان دیگری نوشـــته شـــده باشد</a:t>
            </a:r>
            <a:endParaRPr lang="en-US" sz="2400" cap="all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273468" y="3551390"/>
            <a:ext cx="3694240" cy="233506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just" defTabSz="914400" rtl="1">
              <a:lnSpc>
                <a:spcPct val="120000"/>
              </a:lnSpc>
              <a:spcBef>
                <a:spcPct val="0"/>
              </a:spcBef>
              <a:buNone/>
              <a:defRPr sz="2400" b="1" cap="all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ar-SA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در صورتی که عرفاً قابل خواندن باشـــد و بتوان اراده و قصـــد او را در رأی دادن به نامزد احراز كرد، صحیح محســـوب می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ar-SA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شود.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7A0FBF-7422-583C-E71D-A0CBB6BCFD1B}"/>
              </a:ext>
            </a:extLst>
          </p:cNvPr>
          <p:cNvSpPr txBox="1"/>
          <p:nvPr/>
        </p:nvSpPr>
        <p:spPr>
          <a:xfrm>
            <a:off x="1677797" y="695407"/>
            <a:ext cx="12247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6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53432B-5CE6-D8C8-A323-F3FA160EE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77" y="3103422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D96C16-FD80-E62F-7B27-ACF06D83322A}"/>
              </a:ext>
            </a:extLst>
          </p:cNvPr>
          <p:cNvSpPr txBox="1"/>
          <p:nvPr/>
        </p:nvSpPr>
        <p:spPr>
          <a:xfrm>
            <a:off x="6240109" y="5232634"/>
            <a:ext cx="200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SAEEDI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ECC084-4872-D3AA-54C5-2EBEA9C9450D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chemeClr val="accent6">
                    <a:lumMod val="75000"/>
                  </a:schemeClr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E816A0-5547-8FC6-B38A-C875EC760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55D679-2D9D-B9D9-6631-9163A0396AD9}"/>
              </a:ext>
            </a:extLst>
          </p:cNvPr>
          <p:cNvSpPr txBox="1"/>
          <p:nvPr/>
        </p:nvSpPr>
        <p:spPr>
          <a:xfrm>
            <a:off x="9246076" y="2232472"/>
            <a:ext cx="333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C2F05E-145D-FC66-D20B-D07FD8CE9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4FC1FC-F9D8-10C0-D4E2-925A8CF7E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508" y="2036343"/>
            <a:ext cx="1716748" cy="119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8230" y="3485470"/>
            <a:ext cx="3205993" cy="1896748"/>
          </a:xfr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914400" rtl="1">
              <a:lnSpc>
                <a:spcPct val="120000"/>
              </a:lnSpc>
            </a:pPr>
            <a:r>
              <a:rPr lang="ar-SA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اگر فقط شناســـه (کد) نامزد نوشـــته شـــده باشـــد</a:t>
            </a:r>
            <a:r>
              <a:rPr lang="fa-IR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400" cap="all" dirty="0">
              <a:solidFill>
                <a:schemeClr val="accent6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367777" y="3366724"/>
            <a:ext cx="3512191" cy="1896748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just" defTabSz="914400" rtl="1">
              <a:lnSpc>
                <a:spcPct val="120000"/>
              </a:lnSpc>
              <a:spcBef>
                <a:spcPct val="0"/>
              </a:spcBef>
              <a:buNone/>
              <a:defRPr sz="2400" b="1" cap="all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ar-SA" dirty="0"/>
              <a:t>برگ رأی صحیح است و به نام آن نامزد خوانده می</a:t>
            </a:r>
            <a:r>
              <a:rPr lang="en-US" dirty="0"/>
              <a:t> </a:t>
            </a:r>
            <a:r>
              <a:rPr lang="ar-SA" dirty="0"/>
              <a:t>شود</a:t>
            </a:r>
            <a:r>
              <a:rPr lang="fa-IR" dirty="0"/>
              <a:t>.</a:t>
            </a:r>
            <a:endParaRPr lang="ar-S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5A463E-3BA0-8795-2EF6-A94E76735342}"/>
              </a:ext>
            </a:extLst>
          </p:cNvPr>
          <p:cNvSpPr txBox="1"/>
          <p:nvPr/>
        </p:nvSpPr>
        <p:spPr>
          <a:xfrm>
            <a:off x="1812021" y="721444"/>
            <a:ext cx="12247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7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66696-8659-3EF1-F472-964A877E1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77" y="2949594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DDC748-4B1C-6E3B-A394-9C8C2515EA2E}"/>
              </a:ext>
            </a:extLst>
          </p:cNvPr>
          <p:cNvSpPr txBox="1"/>
          <p:nvPr/>
        </p:nvSpPr>
        <p:spPr>
          <a:xfrm>
            <a:off x="4980608" y="5000890"/>
            <a:ext cx="2004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88</a:t>
            </a:r>
            <a:endParaRPr lang="en-US" sz="24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798CFF-492A-557D-FC5F-DBA57A8A6366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chemeClr val="accent6">
                    <a:lumMod val="75000"/>
                  </a:schemeClr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533894-689D-E613-144B-CF892FE98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043" y="0"/>
            <a:ext cx="5717473" cy="46795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526112-7340-BDCB-5A5F-01C01EB61DF7}"/>
              </a:ext>
            </a:extLst>
          </p:cNvPr>
          <p:cNvSpPr txBox="1"/>
          <p:nvPr/>
        </p:nvSpPr>
        <p:spPr>
          <a:xfrm>
            <a:off x="9246076" y="2232472"/>
            <a:ext cx="333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9010E8-0171-BBC9-9C2C-D254E9F3B6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12C3D7-31DA-ECBE-E9D6-ABEBE075CA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06" y="1932517"/>
            <a:ext cx="1643285" cy="11431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B05C76-C2AF-38FC-1CD1-4BF4380F391E}"/>
              </a:ext>
            </a:extLst>
          </p:cNvPr>
          <p:cNvSpPr txBox="1"/>
          <p:nvPr/>
        </p:nvSpPr>
        <p:spPr>
          <a:xfrm>
            <a:off x="3861988" y="2314295"/>
            <a:ext cx="273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dirty="0">
                <a:solidFill>
                  <a:srgbClr val="9ECD33"/>
                </a:solidFill>
                <a:latin typeface="B Titr" panose="00000700000000000000" pitchFamily="2" charset="-78"/>
                <a:cs typeface="B Titr" panose="00000700000000000000" pitchFamily="2" charset="-78"/>
              </a:rPr>
              <a:t>عباس شریفی</a:t>
            </a:r>
            <a:endParaRPr lang="en-US" sz="3200" dirty="0">
              <a:solidFill>
                <a:srgbClr val="9ECD33"/>
              </a:solidFill>
              <a:latin typeface="B Titr" panose="00000700000000000000" pitchFamily="2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419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B09-12DF-515F-F1FA-01D23CA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22" y="3659984"/>
            <a:ext cx="3332859" cy="1896748"/>
          </a:xfr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914400" rtl="1">
              <a:lnSpc>
                <a:spcPct val="120000"/>
              </a:lnSpc>
            </a:pPr>
            <a:r>
              <a:rPr lang="ar-SA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اگـر در روی برگ رأی </a:t>
            </a:r>
            <a:r>
              <a:rPr lang="fa-IR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نام صحیح یك نامزد</a:t>
            </a:r>
            <a:r>
              <a:rPr lang="fa-IR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و </a:t>
            </a:r>
            <a:r>
              <a:rPr lang="fa-IR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ar-SA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شـناسه نامزدی</a:t>
            </a:r>
            <a:r>
              <a:rPr lang="fa-IR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»</a:t>
            </a:r>
            <a:r>
              <a:rPr lang="ar-SA" sz="2400" cap="all" dirty="0">
                <a:solidFill>
                  <a:schemeClr val="accent6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دیگر نوشـــته شـده باشد</a:t>
            </a:r>
            <a:endParaRPr lang="en-US" sz="2400" cap="all" dirty="0">
              <a:solidFill>
                <a:schemeClr val="accent6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BE879-C8CE-8291-8983-01DB23C7B6C4}"/>
              </a:ext>
            </a:extLst>
          </p:cNvPr>
          <p:cNvSpPr txBox="1">
            <a:spLocks/>
          </p:cNvSpPr>
          <p:nvPr/>
        </p:nvSpPr>
        <p:spPr>
          <a:xfrm>
            <a:off x="191606" y="3462776"/>
            <a:ext cx="3381490" cy="2518924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just" defTabSz="914400" rtl="1">
              <a:lnSpc>
                <a:spcPct val="120000"/>
              </a:lnSpc>
              <a:spcBef>
                <a:spcPct val="0"/>
              </a:spcBef>
              <a:buNone/>
              <a:defRPr sz="2400" b="1" cap="all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B Nazanin" panose="00000400000000000000" pitchFamily="2" charset="-78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ar-SA" sz="2800" dirty="0"/>
              <a:t>این مورد از مصادیق دو اسم نبوده و ملاک نام نامزد است.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8C8D8A-151F-6195-C9C6-E44B98B0B8C7}"/>
              </a:ext>
            </a:extLst>
          </p:cNvPr>
          <p:cNvSpPr txBox="1"/>
          <p:nvPr/>
        </p:nvSpPr>
        <p:spPr>
          <a:xfrm>
            <a:off x="1803632" y="682205"/>
            <a:ext cx="12247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>
                <a:solidFill>
                  <a:schemeClr val="bg1">
                    <a:lumMod val="95000"/>
                    <a:lumOff val="5000"/>
                  </a:schemeClr>
                </a:solidFill>
                <a:cs typeface="A Farhood" panose="02000503000000020004" pitchFamily="2" charset="-78"/>
              </a:rPr>
              <a:t>8</a:t>
            </a:r>
            <a:endParaRPr lang="en-US" sz="11500" dirty="0">
              <a:solidFill>
                <a:schemeClr val="bg1">
                  <a:lumMod val="95000"/>
                  <a:lumOff val="5000"/>
                </a:schemeClr>
              </a:solidFill>
              <a:cs typeface="A Farhood" panose="02000503000000020004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94578-8524-95BD-2865-672E09464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788" y="3045646"/>
            <a:ext cx="4322064" cy="273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310567-138D-76FE-DE27-21829EFD0E58}"/>
              </a:ext>
            </a:extLst>
          </p:cNvPr>
          <p:cNvSpPr txBox="1"/>
          <p:nvPr/>
        </p:nvSpPr>
        <p:spPr>
          <a:xfrm>
            <a:off x="4732004" y="5077891"/>
            <a:ext cx="2004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88</a:t>
            </a:r>
            <a:endParaRPr lang="en-US" sz="24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776DF7-0B14-161C-04AB-99C339D90908}"/>
              </a:ext>
            </a:extLst>
          </p:cNvPr>
          <p:cNvSpPr txBox="1"/>
          <p:nvPr/>
        </p:nvSpPr>
        <p:spPr>
          <a:xfrm>
            <a:off x="5758903" y="5108669"/>
            <a:ext cx="200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2">
                    <a:lumMod val="75000"/>
                    <a:lumOff val="25000"/>
                  </a:schemeClr>
                </a:solidFill>
                <a:cs typeface="Dast Nevis" panose="03000400000000000000" pitchFamily="66" charset="-78"/>
              </a:rPr>
              <a:t>حسین سپهرزاده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  <a:cs typeface="Dast Nevis" panose="03000400000000000000" pitchFamily="66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2CC448-360F-405A-0E24-863CAE1696F0}"/>
              </a:ext>
            </a:extLst>
          </p:cNvPr>
          <p:cNvSpPr txBox="1"/>
          <p:nvPr/>
        </p:nvSpPr>
        <p:spPr>
          <a:xfrm>
            <a:off x="3631963" y="640817"/>
            <a:ext cx="591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>
                <a:solidFill>
                  <a:srgbClr val="00B05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انتحابات</a:t>
            </a:r>
            <a:r>
              <a:rPr lang="fa-IR" sz="4800" dirty="0">
                <a:latin typeface="IranNastaliq" panose="02000503000000020003" pitchFamily="2" charset="0"/>
                <a:cs typeface="IranNastaliq" panose="02000503000000020003" pitchFamily="2" charset="0"/>
              </a:rPr>
              <a:t> ریاست جمهوری </a:t>
            </a:r>
            <a:r>
              <a:rPr lang="fa-IR" sz="4800" dirty="0">
                <a:solidFill>
                  <a:srgbClr val="FF000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چهاردهم</a:t>
            </a:r>
            <a:endParaRPr lang="en-US" sz="4800" dirty="0">
              <a:solidFill>
                <a:srgbClr val="FF000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542FD0-924A-ABF1-F429-9DFC68095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3" y="-11426"/>
            <a:ext cx="5717473" cy="46795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BADF49-42DF-F615-30A7-51798B59DABA}"/>
              </a:ext>
            </a:extLst>
          </p:cNvPr>
          <p:cNvSpPr txBox="1"/>
          <p:nvPr/>
        </p:nvSpPr>
        <p:spPr>
          <a:xfrm>
            <a:off x="9246076" y="2232472"/>
            <a:ext cx="333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B Nazanin" panose="00000400000000000000" pitchFamily="2" charset="-78"/>
                <a:cs typeface="B Nazanin" panose="00000400000000000000" pitchFamily="2" charset="-78"/>
              </a:rPr>
              <a:t>اسامی نامزدها: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1. محمد سعیدی      11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2. حسین سپهرزاده   99</a:t>
            </a:r>
          </a:p>
          <a:p>
            <a:pPr algn="ctr"/>
            <a:r>
              <a:rPr lang="fa-IR" dirty="0">
                <a:latin typeface="B Nazanin" panose="00000400000000000000" pitchFamily="2" charset="-78"/>
                <a:cs typeface="B Nazanin" panose="00000400000000000000" pitchFamily="2" charset="-78"/>
              </a:rPr>
              <a:t>3. عباس شریفی      88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AE84DF-1A00-D16B-80A9-07228C27F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" y="172853"/>
            <a:ext cx="902034" cy="1057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D24A51-34F8-857A-1C07-3017D37EBA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78" y="2072637"/>
            <a:ext cx="1643285" cy="114315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0B1204A-5012-9FD9-09FB-20CC9811D63A}"/>
              </a:ext>
            </a:extLst>
          </p:cNvPr>
          <p:cNvSpPr/>
          <p:nvPr/>
        </p:nvSpPr>
        <p:spPr>
          <a:xfrm>
            <a:off x="9937528" y="3075403"/>
            <a:ext cx="490742" cy="3550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EF06E26-755B-1358-363B-166BC588A423}"/>
              </a:ext>
            </a:extLst>
          </p:cNvPr>
          <p:cNvSpPr/>
          <p:nvPr/>
        </p:nvSpPr>
        <p:spPr>
          <a:xfrm>
            <a:off x="11019639" y="2832636"/>
            <a:ext cx="624254" cy="35506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33D034-84C1-DFC4-27A0-ED728E66E81B}"/>
              </a:ext>
            </a:extLst>
          </p:cNvPr>
          <p:cNvSpPr txBox="1"/>
          <p:nvPr/>
        </p:nvSpPr>
        <p:spPr>
          <a:xfrm>
            <a:off x="3573096" y="2444823"/>
            <a:ext cx="273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dirty="0">
                <a:solidFill>
                  <a:schemeClr val="accent1"/>
                </a:solidFill>
                <a:latin typeface="B Titr" panose="00000700000000000000" pitchFamily="2" charset="-78"/>
                <a:cs typeface="B Titr" panose="00000700000000000000" pitchFamily="2" charset="-78"/>
              </a:rPr>
              <a:t>حسین سپهرزاده</a:t>
            </a:r>
            <a:endParaRPr lang="en-US" sz="3200" dirty="0">
              <a:solidFill>
                <a:schemeClr val="accent1"/>
              </a:solidFill>
              <a:latin typeface="B Titr" panose="00000700000000000000" pitchFamily="2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09455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10" grpId="0" animBg="1"/>
      <p:bldP spid="11" grpId="0" animBg="1"/>
      <p:bldP spid="1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Grunge 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1_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Grunge 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ppt/theme/theme3.xml><?xml version="1.0" encoding="utf-8"?>
<a:theme xmlns:a="http://schemas.openxmlformats.org/drawingml/2006/main" name="2_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Grunge 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Yellow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10.xml><?xml version="1.0" encoding="utf-8"?>
<a:themeOverride xmlns:a="http://schemas.openxmlformats.org/drawingml/2006/main">
  <a:clrScheme name="Red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Red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ppt/theme/themeOverride3.xml><?xml version="1.0" encoding="utf-8"?>
<a:themeOverride xmlns:a="http://schemas.openxmlformats.org/drawingml/2006/main">
  <a:clrScheme name="Yellow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4.xml><?xml version="1.0" encoding="utf-8"?>
<a:themeOverride xmlns:a="http://schemas.openxmlformats.org/drawingml/2006/main">
  <a:clrScheme name="Red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ppt/theme/themeOverride5.xml><?xml version="1.0" encoding="utf-8"?>
<a:themeOverride xmlns:a="http://schemas.openxmlformats.org/drawingml/2006/main">
  <a:clrScheme name="Yellow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6.xml><?xml version="1.0" encoding="utf-8"?>
<a:themeOverride xmlns:a="http://schemas.openxmlformats.org/drawingml/2006/main">
  <a:clrScheme name="Red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ppt/theme/themeOverride7.xml><?xml version="1.0" encoding="utf-8"?>
<a:themeOverride xmlns:a="http://schemas.openxmlformats.org/drawingml/2006/main">
  <a:clrScheme name="Yellow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8.xml><?xml version="1.0" encoding="utf-8"?>
<a:themeOverride xmlns:a="http://schemas.openxmlformats.org/drawingml/2006/main">
  <a:clrScheme name="Red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Yellow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1013</TotalTime>
  <Words>2250</Words>
  <Application>Microsoft Office PowerPoint</Application>
  <PresentationFormat>Widescreen</PresentationFormat>
  <Paragraphs>293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Arial</vt:lpstr>
      <vt:lpstr>B Nazanin</vt:lpstr>
      <vt:lpstr>Calibri</vt:lpstr>
      <vt:lpstr>B Titr</vt:lpstr>
      <vt:lpstr>Century Gothic</vt:lpstr>
      <vt:lpstr>W_teknik</vt:lpstr>
      <vt:lpstr>Wingdings 3</vt:lpstr>
      <vt:lpstr>B Yas</vt:lpstr>
      <vt:lpstr>Wingdings 2</vt:lpstr>
      <vt:lpstr>Trebuchet MS</vt:lpstr>
      <vt:lpstr>IranNastaliq</vt:lpstr>
      <vt:lpstr>Quotable</vt:lpstr>
      <vt:lpstr>1_Quotable</vt:lpstr>
      <vt:lpstr>2_Quotable</vt:lpstr>
      <vt:lpstr>Facet</vt:lpstr>
      <vt:lpstr>نحوة قرائت حالت­های مختلف نگارش آرا </vt:lpstr>
      <vt:lpstr>اگـــر در بـــرگ رأی اســـم بیـــش از یک نامزد نوشـــته شـــده باشـــد (نام یک نامـــزد در کادر مشـــخص شـــده و نام نامـــزد دیگـــر در روی برگ رأی امـــا خارج از کادر مشـــخص شـــده، یا در پشـــت برگ رأی نوشته شده باشد.)</vt:lpstr>
      <vt:lpstr>اگر در برگ رأی و در کادر مشـــخص شده نام هیچ نامزدی نوشته نشده، ولی نـــام نامزد را در پشـــت برگ رأی (قســـمت ســـفید) نوشته باشـــند.</vt:lpstr>
      <vt:lpstr>اگر در برگ رأی فقط «نام نامزد»، بدون ذکر «نام خانوادگی» یا «شناســـه» نوشته شده باشد.</vt:lpstr>
      <vt:lpstr>اگـــر در برگ رأی، تنها «نام خانوادگی» نامزدی نوشـــته شـــده باشـــد.</vt:lpstr>
      <vt:lpstr>اگـــر روی بـــرگ رأی «نـــام» یـــك نامـــزد و «نام خانوادگـــی» نامـــزدی دیگـــر و «شناســـه» نامـــزد ســـوم نوشـــته شـــده باشـــد.</vt:lpstr>
      <vt:lpstr>بر روی برگ رأی نام نامزد به زبانی غیر از فارسی، مثلاً  لاتین یا زبان دیگری نوشـــته شـــده باشد</vt:lpstr>
      <vt:lpstr>اگر فقط شناســـه (کد) نامزد نوشـــته شـــده باشـــد.</vt:lpstr>
      <vt:lpstr>اگـر در روی برگ رأی «نام صحیح یك نامزد» و «شـناسه نامزدی» دیگر نوشـــته شـده باشد</vt:lpstr>
      <vt:lpstr>در صورتـــی كـــه نـــام نوشـــته شـــده روی بـرگ رأی، دارای خــط خوردگـی باشـــد.</vt:lpstr>
      <vt:lpstr>اگـــر در برگ رأی نوشـــته شـــده باشـــد «مرگ  بـــر....» یا « فلانی فاســـد»</vt:lpstr>
      <vt:lpstr>اگر در برگ رأی نوشـــته شـــده باشد «ســـلام بر ...» یا «درود بر .... »</vt:lpstr>
      <vt:lpstr>درصورتی‌كـــه در بـــرگ رأی علاوه بر اســـم یك نامزد، نوشـــته های اضافی) مانند: بســـمه تعالی، نام حزب، شـــعار انتخاباتی، اســـم نامزد تأیید نشـــده، اثر انگشـــت یا امضاء یا اســـم فرد رأی دهنده و مواردی شبیه این) وجود داشته باشد...</vt:lpstr>
      <vt:lpstr>در صورتی‌كه نام نامزد با رنگ غیرمتعارف مانند «سبز» نوشـــته شـــده باشد.</vt:lpstr>
      <vt:lpstr>اگر در برگ رأی تنها نوشـــته شـــده باشـــد «مهندس»، «دکتر» یا «سردار»</vt:lpstr>
      <vt:lpstr>اگـــر در بـــرگ رأی، بـــه نامزد القاب یا عناوینی اضافه شـــود كـــه نامزد چنین عنوان و لقبی نداشـــته باشـــد اما اســـم و فامیل او كامل باشـــد، مثلاً نوشته شده باشد «دكتر...» یا «مهندس...» یـــا «آیت الله العظمی...» ... در حالی که وی اصلاً «دکتـــر»، «مهندس» یا «آیت الله» نیســـت.</vt:lpstr>
      <vt:lpstr>درون برگ رأی هیچ اســـمی نوشـــته نشـــده اســـت، یا در کادر مشـــخص شـــده خط تیره یـــا ضربدر کشـــیده اند.</vt:lpstr>
      <vt:lpstr>در بـــرگ رأی، نـــام فـــردی نوشـــته شـــده كـــه «احراز صلاحیت نشده» یا «انصـــراف داده» و یـــا اســـم وی در آگهـــی انتخابـــات موجود نیســـت</vt:lpstr>
      <vt:lpstr>نام نامزد در کادر مشخص شده روی برگ رأی نوشته نشده (در روی برگ، اما غیر از محل مشـــخص شده نوشته شده است)</vt:lpstr>
      <vt:lpstr>نام نامزد با غلط املایی نوشـــته شـــده اســـت. مثلاً به جای «ح» از «هـ» اســـتفاده شـــده اســـت.</vt:lpstr>
      <vt:lpstr> در بـــرگ رأی اســـمی اســـت كـــه بســـیار بدخـــط و ناخوانـــا نوشـــته شـــده، بـــه طـــوری كه هر كـــدام از اعضـــای شـــعبه آن را به نـــام یكـــی از نامزدها می خواننـــد؛</vt:lpstr>
      <vt:lpstr>اگـــر نـــام یـــک نامزد، چندیـــن بار، مثــلاً 10 بار در برگ رأی تکرار شده باشـــد؛</vt:lpstr>
      <vt:lpstr>اگر «نام» نامزد اشتباه باشد ولی «نام خانوادگی» وی درست باشد.</vt:lpstr>
      <vt:lpstr>اگر در برگ رأی نام دو نفر نوشته شده باشد؛ یک نفر از نامزدهای تأیید شده و نفر دوم، فردی غیر از نامزدهای تأیید شده باشد.</vt:lpstr>
      <vt:lpstr>اگر برگ رأی با «مداد» نوشته شده باشد.</vt:lpstr>
      <vt:lpstr>نام یکی از نامزدها، به گویش یا زبان محلی نوشته شده باشد.</vt:lpstr>
      <vt:lpstr>PowerPoint Presentation</vt:lpstr>
      <vt:lpstr>PowerPoint Presentation</vt:lpstr>
      <vt:lpstr>PowerPoint Presentation</vt:lpstr>
      <vt:lpstr>احتمالات مختلف در نگارش اسامی نامزدهای تایید شده</vt:lpstr>
      <vt:lpstr>احتمالات مختلف در نگارش اسامی نامزدهای تایید شده</vt:lpstr>
      <vt:lpstr>احتمالات مختلف در نگارش اسامی نامزدهای تایید شده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نحوة قرائت حالت­های مختلف نگارش آرا</dc:title>
  <dc:creator>Mr. Shahverdi</dc:creator>
  <cp:lastModifiedBy>Mr. Shahverdi</cp:lastModifiedBy>
  <cp:revision>23</cp:revision>
  <dcterms:created xsi:type="dcterms:W3CDTF">2024-06-16T08:07:51Z</dcterms:created>
  <dcterms:modified xsi:type="dcterms:W3CDTF">2024-06-20T08:39:54Z</dcterms:modified>
</cp:coreProperties>
</file>